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71" r:id="rId3"/>
    <p:sldId id="414" r:id="rId4"/>
    <p:sldId id="404" r:id="rId5"/>
    <p:sldId id="408" r:id="rId6"/>
    <p:sldId id="270" r:id="rId7"/>
    <p:sldId id="258" r:id="rId8"/>
    <p:sldId id="416" r:id="rId9"/>
    <p:sldId id="417" r:id="rId10"/>
    <p:sldId id="369" r:id="rId11"/>
    <p:sldId id="370" r:id="rId12"/>
    <p:sldId id="371" r:id="rId13"/>
    <p:sldId id="372" r:id="rId14"/>
    <p:sldId id="375" r:id="rId15"/>
    <p:sldId id="418" r:id="rId16"/>
    <p:sldId id="431" r:id="rId17"/>
    <p:sldId id="433" r:id="rId18"/>
    <p:sldId id="262" r:id="rId19"/>
    <p:sldId id="265" r:id="rId20"/>
    <p:sldId id="264" r:id="rId21"/>
    <p:sldId id="266" r:id="rId22"/>
    <p:sldId id="267" r:id="rId23"/>
    <p:sldId id="268" r:id="rId24"/>
    <p:sldId id="437" r:id="rId25"/>
    <p:sldId id="438" r:id="rId26"/>
    <p:sldId id="387" r:id="rId27"/>
    <p:sldId id="388" r:id="rId28"/>
    <p:sldId id="389" r:id="rId29"/>
    <p:sldId id="436" r:id="rId30"/>
    <p:sldId id="435" r:id="rId31"/>
    <p:sldId id="439" r:id="rId32"/>
    <p:sldId id="441" r:id="rId33"/>
    <p:sldId id="440" r:id="rId34"/>
    <p:sldId id="444" r:id="rId35"/>
    <p:sldId id="443" r:id="rId36"/>
    <p:sldId id="442" r:id="rId37"/>
    <p:sldId id="445" r:id="rId38"/>
    <p:sldId id="447" r:id="rId39"/>
    <p:sldId id="446" r:id="rId40"/>
    <p:sldId id="269" r:id="rId4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>
      <p:cViewPr varScale="1">
        <p:scale>
          <a:sx n="78" d="100"/>
          <a:sy n="78" d="100"/>
        </p:scale>
        <p:origin x="93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A95E9-00D2-4025-A0EA-CF0EDB684166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EFF4C-419D-43D8-92DD-BF68E85F91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16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EFF4C-419D-43D8-92DD-BF68E85F919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92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799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12192000" y="0"/>
                </a:moveTo>
                <a:lnTo>
                  <a:pt x="0" y="0"/>
                </a:lnTo>
                <a:lnTo>
                  <a:pt x="0" y="457200"/>
                </a:lnTo>
                <a:lnTo>
                  <a:pt x="12192000" y="4572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29679"/>
            <a:ext cx="12192000" cy="71120"/>
          </a:xfrm>
          <a:custGeom>
            <a:avLst/>
            <a:gdLst/>
            <a:ahLst/>
            <a:cxnLst/>
            <a:rect l="l" t="t" r="r" b="b"/>
            <a:pathLst>
              <a:path w="12192000" h="71120">
                <a:moveTo>
                  <a:pt x="12192000" y="0"/>
                </a:moveTo>
                <a:lnTo>
                  <a:pt x="0" y="0"/>
                </a:lnTo>
                <a:lnTo>
                  <a:pt x="0" y="71120"/>
                </a:lnTo>
                <a:lnTo>
                  <a:pt x="12192000" y="7112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0233" y="401319"/>
            <a:ext cx="2351532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0032" y="2742475"/>
            <a:ext cx="6454775" cy="285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4680" y="2362200"/>
            <a:ext cx="3342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Bayesian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10" dirty="0">
                <a:latin typeface="Times New Roman"/>
                <a:cs typeface="Times New Roman"/>
              </a:rPr>
              <a:t>Classifier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04617B">
                    <a:shade val="90000"/>
                  </a:srgbClr>
                </a:solidFill>
              </a:rPr>
              <a:t>@DSamanta, IIT Kharagpur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43856" y="1592580"/>
            <a:ext cx="4519124" cy="473202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Example : </a:t>
            </a:r>
            <a:r>
              <a:rPr lang="en-US" dirty="0"/>
              <a:t>Air Traffic Data</a:t>
            </a:r>
          </a:p>
          <a:p>
            <a:pPr lvl="7" algn="just"/>
            <a:endParaRPr lang="en-US" sz="800" dirty="0"/>
          </a:p>
          <a:p>
            <a:pPr lvl="1" algn="just"/>
            <a:r>
              <a:rPr lang="en-US" dirty="0"/>
              <a:t>Let us consider a set observation recorded in a database 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Regarding the arrival of airplanes in the routes from any airport to New Delhi under certain conditions.</a:t>
            </a:r>
            <a:endParaRPr lang="en-IN" sz="1500" dirty="0"/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832148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5C27C-1DBE-DC4E-96C6-630CB7F2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rgbClr val="04617B">
                    <a:shade val="90000"/>
                  </a:srgbClr>
                </a:solidFill>
              </a:rPr>
              <a:t>CS 61061: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1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04617B">
                    <a:shade val="90000"/>
                  </a:srgbClr>
                </a:solidFill>
              </a:rPr>
              <a:t>@DSamanta, IIT Kharagpur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338235"/>
              </p:ext>
            </p:extLst>
          </p:nvPr>
        </p:nvGraphicFramePr>
        <p:xfrm>
          <a:off x="1950550" y="1219200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36DA-E064-7544-B199-0B9B408A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rgbClr val="04617B">
                    <a:shade val="90000"/>
                  </a:srgbClr>
                </a:solidFill>
              </a:rPr>
              <a:t>CS 61061: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7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04617B">
                    <a:shade val="90000"/>
                  </a:srgbClr>
                </a:solidFill>
              </a:rPr>
              <a:t>@DSamanta, IIT Kharagpur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624519"/>
              </p:ext>
            </p:extLst>
          </p:nvPr>
        </p:nvGraphicFramePr>
        <p:xfrm>
          <a:off x="1946456" y="1524000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36FA-42B4-944B-9403-39FA5D46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rgbClr val="04617B">
                    <a:shade val="90000"/>
                  </a:srgbClr>
                </a:solidFill>
              </a:rPr>
              <a:t>CS 61061: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4501" y="114300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In this database, there are four attributes </a:t>
            </a:r>
          </a:p>
          <a:p>
            <a:pPr algn="ctr"/>
            <a:r>
              <a:rPr lang="en-US" sz="2000" dirty="0"/>
              <a:t>A = [ Day, Season, Fog, Rain]</a:t>
            </a:r>
          </a:p>
          <a:p>
            <a:pPr algn="just"/>
            <a:r>
              <a:rPr lang="en-US" sz="2000" dirty="0"/>
              <a:t>with 20 tuples.</a:t>
            </a:r>
          </a:p>
          <a:p>
            <a:pPr algn="just"/>
            <a:r>
              <a:rPr lang="en-US" sz="2000" dirty="0"/>
              <a:t>The categories of classes are:</a:t>
            </a:r>
          </a:p>
          <a:p>
            <a:pPr algn="ctr"/>
            <a:r>
              <a:rPr lang="en-US" sz="2000" dirty="0"/>
              <a:t>C= [On Time, Late, Very Late, Cancelled]</a:t>
            </a:r>
          </a:p>
          <a:p>
            <a:pPr algn="ctr"/>
            <a:endParaRPr lang="en-US" sz="2000" dirty="0"/>
          </a:p>
          <a:p>
            <a:pPr algn="just"/>
            <a:r>
              <a:rPr lang="en-IN" sz="2000" dirty="0"/>
              <a:t>Given this is the knowledge of data and classes, we are to find most likely classification for any other </a:t>
            </a:r>
            <a:r>
              <a:rPr lang="en-IN" sz="2000" dirty="0">
                <a:solidFill>
                  <a:srgbClr val="0B5ED7"/>
                </a:solidFill>
              </a:rPr>
              <a:t>unseen instance</a:t>
            </a:r>
            <a:r>
              <a:rPr lang="en-IN" sz="2000" dirty="0"/>
              <a:t>, for example:</a:t>
            </a:r>
          </a:p>
          <a:p>
            <a:pPr algn="just"/>
            <a:endParaRPr lang="en-IN" sz="2000" dirty="0"/>
          </a:p>
          <a:p>
            <a:pPr algn="just"/>
            <a:endParaRPr lang="en-IN" sz="2000" dirty="0"/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Classification technique eventually to map this tuple into an accurate class.</a:t>
            </a:r>
          </a:p>
          <a:p>
            <a:pPr algn="just"/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75638"/>
              </p:ext>
            </p:extLst>
          </p:nvPr>
        </p:nvGraphicFramePr>
        <p:xfrm>
          <a:off x="3276600" y="3810000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6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In many applications, the relationship between the attributes set and the class variable is </a:t>
            </a:r>
            <a:r>
              <a:rPr lang="en-US" sz="2000" dirty="0">
                <a:solidFill>
                  <a:srgbClr val="0B5ED7"/>
                </a:solidFill>
              </a:rPr>
              <a:t>non-deterministic</a:t>
            </a:r>
            <a:r>
              <a:rPr lang="en-US" sz="2000" dirty="0"/>
              <a:t>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dirty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dirty="0"/>
              <a:t>In such a situation, the classification can be achieved </a:t>
            </a:r>
            <a:r>
              <a:rPr lang="en-US" dirty="0">
                <a:solidFill>
                  <a:srgbClr val="0B5ED7"/>
                </a:solidFill>
              </a:rPr>
              <a:t>probabilistically</a:t>
            </a:r>
            <a:r>
              <a:rPr lang="en-US" dirty="0"/>
              <a:t>. </a:t>
            </a:r>
          </a:p>
          <a:p>
            <a:pPr marL="349250" indent="-295275" algn="just"/>
            <a:endParaRPr lang="en-US" sz="2000" dirty="0"/>
          </a:p>
          <a:p>
            <a:pPr marL="349250" indent="-295275" algn="just"/>
            <a:r>
              <a:rPr lang="en-US" sz="2000" dirty="0"/>
              <a:t>The Bayesian classifier is an approach for </a:t>
            </a:r>
            <a:r>
              <a:rPr lang="en-US" sz="2000" dirty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/>
              <a:t> between the attribute set and the class variable.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More precisely, Bayesian classifier use </a:t>
            </a:r>
            <a:r>
              <a:rPr lang="en-US" sz="2000" dirty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/>
              <a:t>for classification. </a:t>
            </a:r>
          </a:p>
          <a:p>
            <a:pPr marL="2543810" lvl="8" indent="-295275" algn="just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5217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410" y="1981200"/>
            <a:ext cx="8679180" cy="903514"/>
          </a:xfrm>
        </p:spPr>
        <p:txBody>
          <a:bodyPr>
            <a:normAutofit/>
          </a:bodyPr>
          <a:lstStyle/>
          <a:p>
            <a:pPr algn="ctr"/>
            <a:r>
              <a:rPr lang="en-IN" sz="4200" dirty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0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086B13-C47C-0280-8A21-EE503A70D230}"/>
              </a:ext>
            </a:extLst>
          </p:cNvPr>
          <p:cNvSpPr txBox="1"/>
          <p:nvPr/>
        </p:nvSpPr>
        <p:spPr>
          <a:xfrm>
            <a:off x="457200" y="1524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FF0000"/>
                </a:solidFill>
                <a:effectLst/>
                <a:latin typeface="sohne"/>
              </a:rPr>
              <a:t>Naïve Bayes Theorem</a:t>
            </a:r>
            <a:r>
              <a:rPr lang="en-IN" b="1" i="0" dirty="0">
                <a:solidFill>
                  <a:srgbClr val="292929"/>
                </a:solidFill>
                <a:effectLst/>
                <a:latin typeface="sohne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ED43D-7050-A681-4DB9-C0E5D81A8E5E}"/>
              </a:ext>
            </a:extLst>
          </p:cNvPr>
          <p:cNvSpPr txBox="1"/>
          <p:nvPr/>
        </p:nvSpPr>
        <p:spPr>
          <a:xfrm>
            <a:off x="742950" y="2136338"/>
            <a:ext cx="11049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Bayes Theorem provides a way to calculates  the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posterior probability P(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y|X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),                                            </a:t>
            </a:r>
            <a:r>
              <a:rPr lang="en-US" dirty="0"/>
              <a:t>from the prior probability P(y)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Bayes theorem, we can find the probability of y happening, given that X has occurred.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The assumption made here is that the predictors/features are independent.  That is presence of one particular feature does not affect the other. Hence it is called naive.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50CE872-F780-6E91-C017-2A10CE65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96561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4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64FB0-0F4B-14D4-B180-956165AE97EC}"/>
              </a:ext>
            </a:extLst>
          </p:cNvPr>
          <p:cNvSpPr txBox="1"/>
          <p:nvPr/>
        </p:nvSpPr>
        <p:spPr>
          <a:xfrm>
            <a:off x="533400" y="1676400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The variable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is the class variable(play golf/play tennis/……), which represents if it is suitable to play golf or not given the conditions. Variable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X 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represent the parameters/features.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B8DEF89-8038-C8FD-14AB-64A943D7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DF812-7C8A-FDCD-224C-9B64F5827A10}"/>
              </a:ext>
            </a:extLst>
          </p:cNvPr>
          <p:cNvSpPr txBox="1"/>
          <p:nvPr/>
        </p:nvSpPr>
        <p:spPr>
          <a:xfrm>
            <a:off x="1371600" y="2743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92929"/>
                </a:solidFill>
                <a:effectLst/>
                <a:latin typeface="source-serif-pro"/>
              </a:rPr>
              <a:t>X</a:t>
            </a:r>
            <a:r>
              <a:rPr lang="en-IN" b="0" i="0" dirty="0">
                <a:solidFill>
                  <a:srgbClr val="292929"/>
                </a:solidFill>
                <a:effectLst/>
                <a:latin typeface="source-serif-pro"/>
              </a:rPr>
              <a:t> is given as,</a:t>
            </a:r>
            <a:endParaRPr lang="en-IN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78775EA-14A9-9C1E-4821-81365E050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26" y="2945379"/>
            <a:ext cx="4038600" cy="63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EF5B044-B353-F017-AF5A-80731CD0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34965"/>
            <a:ext cx="5415116" cy="6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9290F8E-0E4F-64A1-7450-6CAFFA2E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26" y="4661008"/>
            <a:ext cx="5029200" cy="53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8EAC222-7F4A-5A2B-8E8C-67513FF16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38" y="5341258"/>
            <a:ext cx="6611670" cy="74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0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800" y="1742439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1016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838" y="5714"/>
            <a:ext cx="351027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65" dirty="0">
                <a:solidFill>
                  <a:srgbClr val="404040"/>
                </a:solidFill>
                <a:latin typeface="Calibri Light"/>
                <a:cs typeface="Calibri Light"/>
              </a:rPr>
              <a:t>Example</a:t>
            </a:r>
            <a:r>
              <a:rPr b="0" spc="-1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b="0" dirty="0">
                <a:solidFill>
                  <a:srgbClr val="404040"/>
                </a:solidFill>
                <a:latin typeface="Calibri Light"/>
                <a:cs typeface="Calibri Light"/>
              </a:rPr>
              <a:t>:</a:t>
            </a:r>
            <a:r>
              <a:rPr b="0" spc="-14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b="0" spc="-45" dirty="0">
                <a:solidFill>
                  <a:srgbClr val="404040"/>
                </a:solidFill>
                <a:latin typeface="Calibri Light"/>
                <a:cs typeface="Calibri Light"/>
              </a:rPr>
              <a:t>Naïve</a:t>
            </a:r>
            <a:r>
              <a:rPr b="0" spc="-80" dirty="0">
                <a:solidFill>
                  <a:srgbClr val="404040"/>
                </a:solidFill>
                <a:latin typeface="Calibri Light"/>
                <a:cs typeface="Calibri Light"/>
              </a:rPr>
              <a:t> Bayes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1240" y="790911"/>
            <a:ext cx="10121264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en-IN" sz="2400" spc="-15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38924D57-8D69-B845-BEAA-830D5B559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4950"/>
              </p:ext>
            </p:extLst>
          </p:nvPr>
        </p:nvGraphicFramePr>
        <p:xfrm>
          <a:off x="1039496" y="685800"/>
          <a:ext cx="10121264" cy="4022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134"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1060" dirty="0">
                          <a:latin typeface="Arial MT"/>
                          <a:cs typeface="Arial MT"/>
                        </a:rPr>
                        <a:t>Outlook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16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700" spc="-2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700" spc="10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700" spc="-20" dirty="0">
                          <a:latin typeface="Arial MT"/>
                          <a:cs typeface="Arial MT"/>
                        </a:rPr>
                        <a:t>pe</a:t>
                      </a:r>
                      <a:r>
                        <a:rPr sz="1700" spc="4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700" spc="-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700" spc="-2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1700" spc="4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e </a:t>
                      </a:r>
                      <a:r>
                        <a:rPr sz="17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IN" sz="1700" spc="-30" dirty="0">
                          <a:latin typeface="Arial MT"/>
                          <a:cs typeface="Arial MT"/>
                        </a:rPr>
                        <a:t>                             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Hu</a:t>
                      </a:r>
                      <a:r>
                        <a:rPr sz="1700" spc="9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7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700" spc="-2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7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ty </a:t>
                      </a:r>
                      <a:r>
                        <a:rPr sz="17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IN" sz="1700" spc="-85" dirty="0">
                          <a:latin typeface="Arial MT"/>
                          <a:cs typeface="Arial MT"/>
                        </a:rPr>
                        <a:t>                     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1700" spc="-1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7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700" spc="-20" dirty="0">
                          <a:latin typeface="Arial MT"/>
                          <a:cs typeface="Arial MT"/>
                        </a:rPr>
                        <a:t>nd</a:t>
                      </a:r>
                      <a:r>
                        <a:rPr sz="1700" dirty="0">
                          <a:latin typeface="Arial MT"/>
                          <a:cs typeface="Arial MT"/>
                        </a:rPr>
                        <a:t>y</a:t>
                      </a: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1090" dirty="0">
                          <a:latin typeface="Arial MT"/>
                          <a:cs typeface="Arial MT"/>
                        </a:rPr>
                        <a:t>Class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21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7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700" spc="969" dirty="0">
                          <a:latin typeface="Arial MT"/>
                          <a:cs typeface="Arial MT"/>
                        </a:rPr>
                        <a:t>hot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7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69" dirty="0">
                          <a:latin typeface="Arial MT"/>
                          <a:cs typeface="Arial MT"/>
                        </a:rPr>
                        <a:t>hot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5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69" dirty="0">
                          <a:latin typeface="Arial MT"/>
                          <a:cs typeface="Arial MT"/>
                        </a:rPr>
                        <a:t>hot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0" dirty="0">
                          <a:latin typeface="Arial MT"/>
                          <a:cs typeface="Arial MT"/>
                        </a:rPr>
                        <a:t>rain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0" dirty="0">
                          <a:latin typeface="Arial MT"/>
                          <a:cs typeface="Arial MT"/>
                        </a:rPr>
                        <a:t>rain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85" dirty="0">
                          <a:latin typeface="Arial MT"/>
                          <a:cs typeface="Arial MT"/>
                        </a:rPr>
                        <a:t>cool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508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0" dirty="0">
                          <a:latin typeface="Arial MT"/>
                          <a:cs typeface="Arial MT"/>
                        </a:rPr>
                        <a:t>rain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85" dirty="0">
                          <a:latin typeface="Arial MT"/>
                          <a:cs typeface="Arial MT"/>
                        </a:rPr>
                        <a:t>cool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85" dirty="0">
                          <a:latin typeface="Arial MT"/>
                          <a:cs typeface="Arial MT"/>
                        </a:rPr>
                        <a:t>cool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508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85" dirty="0">
                          <a:latin typeface="Arial MT"/>
                          <a:cs typeface="Arial MT"/>
                        </a:rPr>
                        <a:t>cool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34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0" dirty="0">
                          <a:latin typeface="Arial MT"/>
                          <a:cs typeface="Arial MT"/>
                        </a:rPr>
                        <a:t>rain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545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332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7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332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69" dirty="0">
                          <a:latin typeface="Arial MT"/>
                          <a:cs typeface="Arial MT"/>
                        </a:rPr>
                        <a:t>hot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700" dirty="0">
                          <a:latin typeface="Arial MT"/>
                          <a:cs typeface="Arial MT"/>
                        </a:rPr>
                        <a:t>Y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242"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910" dirty="0">
                          <a:latin typeface="Arial MT"/>
                          <a:cs typeface="Arial MT"/>
                        </a:rPr>
                        <a:t>rain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7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spc="919" dirty="0">
                          <a:latin typeface="Arial MT"/>
                          <a:cs typeface="Arial MT"/>
                        </a:rPr>
                        <a:t>true</a:t>
                      </a:r>
                      <a:endParaRPr sz="17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7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04E213-6C93-FEB1-1572-F0A812601B30}"/>
              </a:ext>
            </a:extLst>
          </p:cNvPr>
          <p:cNvSpPr txBox="1"/>
          <p:nvPr/>
        </p:nvSpPr>
        <p:spPr>
          <a:xfrm>
            <a:off x="914400" y="5258322"/>
            <a:ext cx="929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en-US" sz="1800" spc="-20" dirty="0">
                <a:latin typeface="Times New Roman"/>
                <a:cs typeface="Times New Roman"/>
              </a:rPr>
              <a:t>Predict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spc="-45" dirty="0">
                <a:latin typeface="Times New Roman"/>
                <a:cs typeface="Times New Roman"/>
              </a:rPr>
              <a:t>playing </a:t>
            </a:r>
            <a:r>
              <a:rPr lang="en-US" sz="1800" spc="-30" dirty="0">
                <a:latin typeface="Times New Roman"/>
                <a:cs typeface="Times New Roman"/>
              </a:rPr>
              <a:t>tennis </a:t>
            </a:r>
            <a:r>
              <a:rPr lang="en-US" sz="1800" spc="-55" dirty="0">
                <a:latin typeface="Times New Roman"/>
                <a:cs typeface="Times New Roman"/>
              </a:rPr>
              <a:t>in </a:t>
            </a:r>
            <a:r>
              <a:rPr lang="en-US" sz="1800" spc="-10" dirty="0">
                <a:latin typeface="Times New Roman"/>
                <a:cs typeface="Times New Roman"/>
              </a:rPr>
              <a:t>the day </a:t>
            </a:r>
            <a:r>
              <a:rPr lang="en-US" sz="1800" spc="-50" dirty="0">
                <a:latin typeface="Times New Roman"/>
                <a:cs typeface="Times New Roman"/>
              </a:rPr>
              <a:t>with </a:t>
            </a:r>
            <a:r>
              <a:rPr lang="en-US" sz="1800" spc="-10" dirty="0">
                <a:latin typeface="Times New Roman"/>
                <a:cs typeface="Times New Roman"/>
              </a:rPr>
              <a:t>the </a:t>
            </a:r>
            <a:r>
              <a:rPr lang="en-US" sz="1800" spc="-30" dirty="0">
                <a:latin typeface="Times New Roman"/>
                <a:cs typeface="Times New Roman"/>
              </a:rPr>
              <a:t>condition </a:t>
            </a:r>
            <a:r>
              <a:rPr lang="en-US" sz="1800" spc="-40" dirty="0">
                <a:latin typeface="Times New Roman"/>
                <a:cs typeface="Times New Roman"/>
              </a:rPr>
              <a:t>&lt;sunny, </a:t>
            </a:r>
            <a:r>
              <a:rPr lang="en-US" sz="1800" spc="-30" dirty="0">
                <a:latin typeface="Times New Roman"/>
                <a:cs typeface="Times New Roman"/>
              </a:rPr>
              <a:t>cool, </a:t>
            </a:r>
            <a:r>
              <a:rPr lang="en-US" sz="1800" spc="-40" dirty="0">
                <a:latin typeface="Times New Roman"/>
                <a:cs typeface="Times New Roman"/>
              </a:rPr>
              <a:t>high, </a:t>
            </a:r>
            <a:r>
              <a:rPr lang="en-US" sz="1800" spc="-3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true&gt;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52400"/>
            <a:ext cx="11734800" cy="461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  <a:tabLst>
                <a:tab pos="1029335" algn="l"/>
              </a:tabLst>
            </a:pPr>
            <a:r>
              <a:rPr sz="2400" spc="-20" dirty="0">
                <a:latin typeface="Times New Roman"/>
                <a:cs typeface="Times New Roman"/>
              </a:rPr>
              <a:t>Predict	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class</a:t>
            </a:r>
            <a:r>
              <a:rPr sz="2400" spc="2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day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with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condition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&lt;sunny,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cool,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high,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lang="en-IN" sz="2400" spc="-25" dirty="0">
                <a:latin typeface="Times New Roman"/>
                <a:cs typeface="Times New Roman"/>
              </a:rPr>
              <a:t>true</a:t>
            </a:r>
            <a:r>
              <a:rPr sz="2400" spc="-25" dirty="0">
                <a:latin typeface="Times New Roman"/>
                <a:cs typeface="Times New Roman"/>
              </a:rPr>
              <a:t>&gt; </a:t>
            </a:r>
            <a:endParaRPr lang="en-IN" sz="2400" spc="-585" dirty="0">
              <a:latin typeface="Times New Roman"/>
              <a:cs typeface="Times New Roman"/>
            </a:endParaRPr>
          </a:p>
          <a:p>
            <a:pPr marL="12700" marR="5080">
              <a:lnSpc>
                <a:spcPct val="150200"/>
              </a:lnSpc>
              <a:spcBef>
                <a:spcPts val="100"/>
              </a:spcBef>
              <a:tabLst>
                <a:tab pos="1029335" algn="l"/>
              </a:tabLst>
            </a:pPr>
            <a:r>
              <a:rPr sz="2400" spc="-20" dirty="0">
                <a:latin typeface="Times New Roman"/>
                <a:cs typeface="Times New Roman"/>
              </a:rPr>
              <a:t>Let</a:t>
            </a:r>
            <a:r>
              <a:rPr sz="2400" spc="10" dirty="0">
                <a:latin typeface="Times New Roman"/>
                <a:cs typeface="Times New Roman"/>
              </a:rPr>
              <a:t> X=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&lt;sunny,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cool,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high,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lang="en-IN" sz="2400" spc="-25" dirty="0">
                <a:latin typeface="Times New Roman"/>
                <a:cs typeface="Times New Roman"/>
              </a:rPr>
              <a:t>true</a:t>
            </a:r>
            <a:r>
              <a:rPr sz="2400" spc="-25" dirty="0">
                <a:latin typeface="Times New Roman"/>
                <a:cs typeface="Times New Roman"/>
              </a:rPr>
              <a:t>&gt;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endParaRPr lang="en-IN" sz="2400" spc="-95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spc="-95" dirty="0">
                <a:latin typeface="Times New Roman"/>
                <a:cs typeface="Times New Roman"/>
              </a:rPr>
              <a:t>We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need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to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calculate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P(Yes|X)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and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P(No|X)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28270" marR="4517390">
              <a:lnSpc>
                <a:spcPct val="150300"/>
              </a:lnSpc>
            </a:pPr>
            <a:r>
              <a:rPr sz="2400" spc="5" dirty="0">
                <a:latin typeface="Times New Roman"/>
                <a:cs typeface="Times New Roman"/>
              </a:rPr>
              <a:t>For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these,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we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use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Bayes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theorem 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endParaRPr lang="en-IN" sz="2400" spc="-10" dirty="0">
              <a:latin typeface="Times New Roman"/>
              <a:cs typeface="Times New Roman"/>
            </a:endParaRPr>
          </a:p>
          <a:p>
            <a:pPr marL="128270" marR="4517390">
              <a:lnSpc>
                <a:spcPct val="150300"/>
              </a:lnSpc>
            </a:pPr>
            <a:r>
              <a:rPr sz="2400" spc="-55" dirty="0">
                <a:latin typeface="Times New Roman"/>
                <a:cs typeface="Times New Roman"/>
              </a:rPr>
              <a:t>P(Yes|X)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P(Yes)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Times New Roman"/>
                <a:cs typeface="Times New Roman"/>
              </a:rPr>
              <a:t>P(X|Yes)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/P(X)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endParaRPr lang="en-IN" sz="2400" spc="-585" dirty="0">
              <a:latin typeface="Times New Roman"/>
              <a:cs typeface="Times New Roman"/>
            </a:endParaRPr>
          </a:p>
          <a:p>
            <a:pPr marL="128270" marR="4517390">
              <a:lnSpc>
                <a:spcPct val="150300"/>
              </a:lnSpc>
            </a:pPr>
            <a:r>
              <a:rPr sz="2400" spc="-5" dirty="0">
                <a:latin typeface="Times New Roman"/>
                <a:cs typeface="Times New Roman"/>
              </a:rPr>
              <a:t>P(No|X)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P(No)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*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P(X|No)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/P(X)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80601CD-BFA7-894F-CD33-FDCAFB4D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00400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4BA687C-806E-9BD9-1D18-1F5ADE2A1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7200"/>
                <a:ext cx="8630202" cy="4732020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>
                <a:lvl1pPr marL="0">
                  <a:defRPr b="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b="1" kern="0" dirty="0">
                    <a:solidFill>
                      <a:srgbClr val="0B5ED7"/>
                    </a:solidFill>
                  </a:rPr>
                  <a:t>Classify the objects into groups is called classification. </a:t>
                </a:r>
              </a:p>
              <a:p>
                <a:pPr algn="just"/>
                <a:endParaRPr lang="en-US" b="1" kern="0" dirty="0">
                  <a:solidFill>
                    <a:srgbClr val="0B5ED7"/>
                  </a:solidFill>
                </a:endParaRPr>
              </a:p>
              <a:p>
                <a:pPr algn="just"/>
                <a:r>
                  <a:rPr lang="en-US" b="1" kern="0" dirty="0">
                    <a:solidFill>
                      <a:srgbClr val="0B5ED7"/>
                    </a:solidFill>
                  </a:rPr>
                  <a:t>Example</a:t>
                </a:r>
                <a:r>
                  <a:rPr lang="en-IN" b="1" kern="0" dirty="0">
                    <a:solidFill>
                      <a:srgbClr val="0B5ED7"/>
                    </a:solidFill>
                  </a:rPr>
                  <a:t> </a:t>
                </a:r>
                <a:r>
                  <a:rPr lang="en-US" b="1" kern="0" dirty="0">
                    <a:solidFill>
                      <a:srgbClr val="0B5ED7"/>
                    </a:solidFill>
                  </a:rPr>
                  <a:t>	</a:t>
                </a:r>
              </a:p>
              <a:p>
                <a:pPr algn="just"/>
                <a:r>
                  <a:rPr lang="en-US" kern="0" dirty="0">
                    <a:solidFill>
                      <a:srgbClr val="0B5ED7"/>
                    </a:solidFill>
                  </a:rPr>
                  <a:t>Teacher classify students as A, B, C, D and F based on their marks. The following is one simple classification rule:</a:t>
                </a:r>
              </a:p>
              <a:p>
                <a:pPr algn="just"/>
                <a:r>
                  <a:rPr lang="en-US" b="1" kern="0" dirty="0">
                    <a:solidFill>
                      <a:srgbClr val="0B5ED7"/>
                    </a:solidFill>
                  </a:rPr>
                  <a:t>			            </a:t>
                </a:r>
                <a:r>
                  <a:rPr lang="en-IN" b="1" kern="0" dirty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IN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:            :A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   :	B</a:t>
                </a:r>
              </a:p>
              <a:p>
                <a:pPr algn="ctr"/>
                <a:r>
                  <a:rPr lang="en-US" b="1" kern="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   :	C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kern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   :	D</a:t>
                </a:r>
              </a:p>
              <a:p>
                <a:pPr algn="ctr"/>
                <a:r>
                  <a:rPr lang="en-US" b="1" kern="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ker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kern="0" dirty="0">
                    <a:solidFill>
                      <a:srgbClr val="0B5ED7"/>
                    </a:solidFill>
                  </a:rPr>
                  <a:t>&gt; Mark :              F</a:t>
                </a:r>
              </a:p>
              <a:p>
                <a:pPr algn="just"/>
                <a:r>
                  <a:rPr lang="en-IN" kern="0" dirty="0">
                    <a:solidFill>
                      <a:srgbClr val="0B5ED7"/>
                    </a:solidFill>
                  </a:rPr>
                  <a:t>     </a:t>
                </a:r>
                <a:r>
                  <a:rPr lang="en-IN" b="1" kern="0" dirty="0">
                    <a:solidFill>
                      <a:srgbClr val="0B5ED7"/>
                    </a:solidFill>
                  </a:rPr>
                  <a:t>Note:   </a:t>
                </a:r>
              </a:p>
              <a:p>
                <a:pPr algn="just"/>
                <a:r>
                  <a:rPr lang="en-IN" b="1" kern="0" dirty="0">
                    <a:solidFill>
                      <a:srgbClr val="0B5ED7"/>
                    </a:solidFill>
                  </a:rPr>
                  <a:t>     </a:t>
                </a:r>
                <a:r>
                  <a:rPr lang="en-IN" kern="0" dirty="0">
                    <a:solidFill>
                      <a:srgbClr val="0B5ED7"/>
                    </a:solidFill>
                  </a:rPr>
                  <a:t>Here, we apply the above rule to a specific data </a:t>
                </a:r>
              </a:p>
              <a:p>
                <a:pPr algn="just"/>
                <a:r>
                  <a:rPr lang="en-IN" kern="0" dirty="0">
                    <a:solidFill>
                      <a:srgbClr val="0B5ED7"/>
                    </a:solidFill>
                  </a:rPr>
                  <a:t>     (in this case a table of marks).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94BA687C-806E-9BD9-1D18-1F5ADE2A1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7200"/>
                <a:ext cx="8630202" cy="4732020"/>
              </a:xfrm>
              <a:prstGeom prst="rect">
                <a:avLst/>
              </a:prstGeom>
              <a:blipFill>
                <a:blip r:embed="rId2"/>
                <a:stretch>
                  <a:fillRect l="-1624" t="-1675" r="-16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11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-66030"/>
            <a:ext cx="93294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800" b="0" spc="-90" dirty="0">
                <a:solidFill>
                  <a:srgbClr val="404040"/>
                </a:solidFill>
                <a:latin typeface="Calibri Light"/>
                <a:cs typeface="Calibri Light"/>
              </a:rPr>
              <a:t>Play-tennis</a:t>
            </a:r>
            <a:r>
              <a:rPr sz="4800" b="0" spc="27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4800" b="0" spc="-100" dirty="0">
                <a:solidFill>
                  <a:srgbClr val="404040"/>
                </a:solidFill>
                <a:latin typeface="Calibri Light"/>
                <a:cs typeface="Calibri Light"/>
              </a:rPr>
              <a:t>example:</a:t>
            </a:r>
            <a:r>
              <a:rPr sz="4800" b="0" spc="150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4800" b="0" spc="-90" dirty="0">
                <a:solidFill>
                  <a:srgbClr val="404040"/>
                </a:solidFill>
                <a:latin typeface="Calibri Light"/>
                <a:cs typeface="Calibri Light"/>
              </a:rPr>
              <a:t>estimating</a:t>
            </a:r>
            <a:r>
              <a:rPr sz="4800" b="0" spc="285" dirty="0">
                <a:solidFill>
                  <a:srgbClr val="404040"/>
                </a:solidFill>
                <a:latin typeface="Calibri Light"/>
                <a:cs typeface="Calibri Light"/>
              </a:rPr>
              <a:t> </a:t>
            </a:r>
            <a:r>
              <a:rPr sz="4800" b="0" spc="-70" dirty="0">
                <a:solidFill>
                  <a:srgbClr val="404040"/>
                </a:solidFill>
                <a:latin typeface="Calibri Light"/>
                <a:cs typeface="Calibri Light"/>
              </a:rPr>
              <a:t>P(x</a:t>
            </a:r>
            <a:r>
              <a:rPr sz="4800" b="0" spc="-104" baseline="-19097" dirty="0">
                <a:solidFill>
                  <a:srgbClr val="404040"/>
                </a:solidFill>
                <a:latin typeface="Calibri Light"/>
                <a:cs typeface="Calibri Light"/>
              </a:rPr>
              <a:t>i</a:t>
            </a:r>
            <a:r>
              <a:rPr sz="4800" b="0" spc="-70" dirty="0">
                <a:solidFill>
                  <a:srgbClr val="404040"/>
                </a:solidFill>
                <a:latin typeface="Calibri Light"/>
                <a:cs typeface="Calibri Light"/>
              </a:rPr>
              <a:t>|</a:t>
            </a:r>
            <a:r>
              <a:rPr lang="en-IN" sz="4800" b="0" spc="-70" dirty="0">
                <a:solidFill>
                  <a:srgbClr val="404040"/>
                </a:solidFill>
                <a:latin typeface="Calibri Light"/>
                <a:cs typeface="Calibri Light"/>
              </a:rPr>
              <a:t>y</a:t>
            </a:r>
            <a:r>
              <a:rPr sz="4800" b="0" spc="-70" dirty="0">
                <a:solidFill>
                  <a:srgbClr val="404040"/>
                </a:solidFill>
                <a:latin typeface="Calibri Light"/>
                <a:cs typeface="Calibri Light"/>
              </a:rPr>
              <a:t>)</a:t>
            </a:r>
            <a:endParaRPr sz="4800" dirty="0">
              <a:latin typeface="Calibri Light"/>
              <a:cs typeface="Calibri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03684"/>
              </p:ext>
            </p:extLst>
          </p:nvPr>
        </p:nvGraphicFramePr>
        <p:xfrm>
          <a:off x="7576820" y="1380792"/>
          <a:ext cx="4267200" cy="51722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50" b="1" dirty="0">
                          <a:latin typeface="Times New Roman"/>
                          <a:cs typeface="Times New Roman"/>
                        </a:rPr>
                        <a:t>outlook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sz="1850" b="1" spc="-6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spc="-4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spc="-6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spc="-4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4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spc="-1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7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-7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4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spc="-1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8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-7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44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IN" sz="1850" b="1" spc="-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50" b="1" spc="-5" dirty="0" err="1">
                          <a:latin typeface="Times New Roman"/>
                          <a:cs typeface="Times New Roman"/>
                        </a:rPr>
                        <a:t>emperature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5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5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P(mild|</a:t>
                      </a:r>
                      <a:r>
                        <a:rPr lang="en-IN" sz="1850" b="1" spc="-2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-5" dirty="0">
                          <a:latin typeface="Times New Roman"/>
                          <a:cs typeface="Times New Roman"/>
                        </a:rPr>
                        <a:t>4/9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P(mild|n)</a:t>
                      </a:r>
                      <a:r>
                        <a:rPr sz="185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-5" dirty="0">
                          <a:latin typeface="Times New Roman"/>
                          <a:cs typeface="Times New Roman"/>
                        </a:rPr>
                        <a:t>2/5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50" b="1" spc="-4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50" b="1" spc="-4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IN" sz="1850" b="1" spc="-3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spc="-30" dirty="0" err="1">
                          <a:latin typeface="Times New Roman"/>
                          <a:cs typeface="Times New Roman"/>
                        </a:rPr>
                        <a:t>umidity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50" b="1" spc="-4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850" b="1" spc="-4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IN" sz="1850" b="1" spc="-20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50" b="1" spc="-20" dirty="0" err="1">
                          <a:latin typeface="Times New Roman"/>
                          <a:cs typeface="Times New Roman"/>
                        </a:rPr>
                        <a:t>indy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(t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1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50" b="1" spc="-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1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(t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850" b="1" spc="1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850" b="1" spc="-2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b="1" spc="7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lang="en-IN" sz="1850" b="1" spc="-6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9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b="1" spc="7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50" b="1" spc="2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850" b="1" spc="2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50" b="1" spc="-114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50" b="1" spc="6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1850" b="1" spc="-6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185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850" b="1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b="1" spc="3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850" b="1" spc="-3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5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8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772400" y="622602"/>
            <a:ext cx="3505200" cy="539891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330"/>
              </a:spcBef>
            </a:pPr>
            <a:r>
              <a:rPr sz="2400" b="1" spc="-10" dirty="0">
                <a:latin typeface="Times New Roman"/>
                <a:cs typeface="Times New Roman"/>
              </a:rPr>
              <a:t>P(</a:t>
            </a:r>
            <a:r>
              <a:rPr lang="en-IN" sz="2400" b="1" spc="-10" dirty="0">
                <a:latin typeface="Times New Roman"/>
                <a:cs typeface="Times New Roman"/>
              </a:rPr>
              <a:t>y</a:t>
            </a:r>
            <a:r>
              <a:rPr sz="2400" b="1" spc="-10" dirty="0">
                <a:latin typeface="Times New Roman"/>
                <a:cs typeface="Times New Roman"/>
              </a:rPr>
              <a:t>)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9/14</a:t>
            </a:r>
            <a:r>
              <a:rPr lang="en-IN" sz="2400" b="1" spc="-10" dirty="0">
                <a:latin typeface="Times New Roman"/>
                <a:cs typeface="Times New Roman"/>
              </a:rPr>
              <a:t>  </a:t>
            </a:r>
            <a:r>
              <a:rPr sz="2400" b="1" spc="-5" dirty="0">
                <a:latin typeface="Times New Roman"/>
                <a:cs typeface="Times New Roman"/>
              </a:rPr>
              <a:t>P(n)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=</a:t>
            </a:r>
            <a:r>
              <a:rPr sz="2400" b="1" spc="-10" dirty="0">
                <a:latin typeface="Times New Roman"/>
                <a:cs typeface="Times New Roman"/>
              </a:rPr>
              <a:t> 5/14</a:t>
            </a:r>
            <a:endParaRPr sz="24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92C9FADD-1D3A-FDE8-7A2D-D09A2F740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82917"/>
              </p:ext>
            </p:extLst>
          </p:nvPr>
        </p:nvGraphicFramePr>
        <p:xfrm>
          <a:off x="228600" y="685799"/>
          <a:ext cx="6781800" cy="598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0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4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2020"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1060" dirty="0">
                          <a:latin typeface="Arial MT"/>
                          <a:cs typeface="Arial MT"/>
                        </a:rPr>
                        <a:t>Outlook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165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spc="10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pe</a:t>
                      </a:r>
                      <a:r>
                        <a:rPr sz="1000" spc="4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1000" spc="-25" dirty="0">
                          <a:latin typeface="Arial MT"/>
                          <a:cs typeface="Arial MT"/>
                        </a:rPr>
                        <a:t>u</a:t>
                      </a:r>
                      <a:r>
                        <a:rPr sz="1000" spc="4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e </a:t>
                      </a:r>
                      <a:r>
                        <a:rPr sz="1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IN" sz="1000" spc="-30" dirty="0">
                          <a:latin typeface="Arial MT"/>
                          <a:cs typeface="Arial MT"/>
                        </a:rPr>
                        <a:t>                                     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Hu</a:t>
                      </a:r>
                      <a:r>
                        <a:rPr sz="1000" spc="95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d</a:t>
                      </a:r>
                      <a:r>
                        <a:rPr sz="10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ty </a:t>
                      </a:r>
                      <a:r>
                        <a:rPr sz="10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lang="en-IN" sz="1000" spc="-85" dirty="0">
                          <a:latin typeface="Arial MT"/>
                          <a:cs typeface="Arial MT"/>
                        </a:rPr>
                        <a:t>                             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1000" spc="-1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6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20" dirty="0">
                          <a:latin typeface="Arial MT"/>
                          <a:cs typeface="Arial MT"/>
                        </a:rPr>
                        <a:t>nd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y</a:t>
                      </a: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1090" dirty="0">
                          <a:latin typeface="Arial MT"/>
                          <a:cs typeface="Arial MT"/>
                        </a:rPr>
                        <a:t>Class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08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0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000" spc="969" dirty="0">
                          <a:latin typeface="Arial MT"/>
                          <a:cs typeface="Arial MT"/>
                        </a:rPr>
                        <a:t>hot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50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635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71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69" dirty="0">
                          <a:latin typeface="Arial MT"/>
                          <a:cs typeface="Arial MT"/>
                        </a:rPr>
                        <a:t>hot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02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69" dirty="0">
                          <a:latin typeface="Arial MT"/>
                          <a:cs typeface="Arial MT"/>
                        </a:rPr>
                        <a:t>hot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71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0" dirty="0">
                          <a:latin typeface="Arial MT"/>
                          <a:cs typeface="Arial MT"/>
                        </a:rPr>
                        <a:t>rain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0" dirty="0">
                          <a:latin typeface="Arial MT"/>
                          <a:cs typeface="Arial MT"/>
                        </a:rPr>
                        <a:t>rain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85" dirty="0">
                          <a:latin typeface="Arial MT"/>
                          <a:cs typeface="Arial MT"/>
                        </a:rPr>
                        <a:t>cool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0" dirty="0">
                          <a:latin typeface="Arial MT"/>
                          <a:cs typeface="Arial MT"/>
                        </a:rPr>
                        <a:t>rain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85" dirty="0">
                          <a:latin typeface="Arial MT"/>
                          <a:cs typeface="Arial MT"/>
                        </a:rPr>
                        <a:t>cool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02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85" dirty="0">
                          <a:latin typeface="Arial MT"/>
                          <a:cs typeface="Arial MT"/>
                        </a:rPr>
                        <a:t>cool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971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85" dirty="0">
                          <a:latin typeface="Arial MT"/>
                          <a:cs typeface="Arial MT"/>
                        </a:rPr>
                        <a:t>cool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0" dirty="0">
                          <a:latin typeface="Arial MT"/>
                          <a:cs typeface="Arial MT"/>
                        </a:rPr>
                        <a:t>rain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0607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40" dirty="0">
                          <a:latin typeface="Arial MT"/>
                          <a:cs typeface="Arial MT"/>
                        </a:rPr>
                        <a:t>sunny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0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0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2020"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94" dirty="0">
                          <a:latin typeface="Arial MT"/>
                          <a:cs typeface="Arial MT"/>
                        </a:rPr>
                        <a:t>overcast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69" dirty="0">
                          <a:latin typeface="Arial MT"/>
                          <a:cs typeface="Arial MT"/>
                        </a:rPr>
                        <a:t>hot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1100" dirty="0">
                          <a:latin typeface="Arial MT"/>
                          <a:cs typeface="Arial MT"/>
                        </a:rPr>
                        <a:t>normal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false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980"/>
                        </a:lnSpc>
                        <a:spcBef>
                          <a:spcPts val="25"/>
                        </a:spcBef>
                      </a:pPr>
                      <a:r>
                        <a:rPr lang="en-IN" sz="1000" dirty="0">
                          <a:latin typeface="Arial MT"/>
                          <a:cs typeface="Arial MT"/>
                        </a:rPr>
                        <a:t>Y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433"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910" dirty="0">
                          <a:latin typeface="Arial MT"/>
                          <a:cs typeface="Arial MT"/>
                        </a:rPr>
                        <a:t>rain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1035" dirty="0">
                          <a:latin typeface="Arial MT"/>
                          <a:cs typeface="Arial MT"/>
                        </a:rPr>
                        <a:t>mild</a:t>
                      </a:r>
                      <a:endParaRPr sz="1000" dirty="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1015" dirty="0">
                          <a:latin typeface="Arial MT"/>
                          <a:cs typeface="Arial MT"/>
                        </a:rPr>
                        <a:t>high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spc="919" dirty="0">
                          <a:latin typeface="Arial MT"/>
                          <a:cs typeface="Arial MT"/>
                        </a:rPr>
                        <a:t>true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201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</a:p>
                  </a:txBody>
                  <a:tcPr marL="0" marR="0" marT="3175" marB="0">
                    <a:lnL w="19050">
                      <a:solidFill>
                        <a:srgbClr val="C0C0C0"/>
                      </a:solidFill>
                      <a:prstDash val="solid"/>
                    </a:lnL>
                    <a:lnR w="19050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540" y="2295894"/>
            <a:ext cx="1651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imes New Roman"/>
                <a:cs typeface="Times New Roman"/>
              </a:rPr>
              <a:t>p(yes)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9/14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1129" y="1992363"/>
            <a:ext cx="3543300" cy="998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99410" algn="l"/>
              </a:tabLst>
            </a:pPr>
            <a:r>
              <a:rPr sz="2400" spc="-15" dirty="0">
                <a:latin typeface="Times New Roman"/>
                <a:cs typeface="Times New Roman"/>
              </a:rPr>
              <a:t>p(outlook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sunny|yes)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2/9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  <a:tabLst>
                <a:tab pos="2879725" algn="l"/>
              </a:tabLst>
            </a:pPr>
            <a:r>
              <a:rPr sz="2400" spc="-30" dirty="0">
                <a:latin typeface="Times New Roman"/>
                <a:cs typeface="Times New Roman"/>
              </a:rPr>
              <a:t>p(humidity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high|yes)	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3/9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5929" y="1992363"/>
            <a:ext cx="30143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imes New Roman"/>
                <a:cs typeface="Times New Roman"/>
              </a:rPr>
              <a:t>p(temp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cool|yes)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3/9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62800" y="2592232"/>
            <a:ext cx="4465320" cy="8367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30" dirty="0">
                <a:latin typeface="Times New Roman"/>
                <a:cs typeface="Times New Roman"/>
              </a:rPr>
              <a:t>p(wind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lang="en-IN" sz="2400" spc="-40" dirty="0">
                <a:latin typeface="Times New Roman"/>
                <a:cs typeface="Times New Roman"/>
              </a:rPr>
              <a:t>true</a:t>
            </a:r>
            <a:r>
              <a:rPr sz="2400" spc="-40" dirty="0">
                <a:latin typeface="Times New Roman"/>
                <a:cs typeface="Times New Roman"/>
              </a:rPr>
              <a:t>|yes)</a:t>
            </a:r>
            <a:r>
              <a:rPr sz="2400" spc="3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3/9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8600" y="1079375"/>
            <a:ext cx="11487396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259830" algn="l"/>
                <a:tab pos="8431530" algn="l"/>
                <a:tab pos="9244330" algn="l"/>
              </a:tabLst>
            </a:pPr>
            <a:r>
              <a:rPr sz="2400" b="0" spc="2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sz="2400" b="0" spc="-30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5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|</a:t>
            </a:r>
            <a:r>
              <a:rPr sz="2400" b="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ou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oo</a:t>
            </a:r>
            <a:r>
              <a:rPr sz="24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r>
              <a:rPr sz="24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unn</a:t>
            </a:r>
            <a:r>
              <a:rPr sz="2400" b="0" spc="-24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sz="2400" b="0" spc="-2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p=</a:t>
            </a:r>
            <a:r>
              <a:rPr sz="2400" b="0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oo</a:t>
            </a:r>
            <a:r>
              <a:rPr sz="2400" b="0" spc="-105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sz="2400" b="0" spc="1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hu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4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400" b="0" spc="-10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=h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spc="-80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	</a:t>
            </a:r>
            <a:r>
              <a:rPr sz="24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4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nd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r>
              <a:rPr lang="en-IN" sz="24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true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sz="2400" b="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by</a:t>
            </a:r>
            <a:r>
              <a:rPr lang="en-I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u</a:t>
            </a:r>
            <a:r>
              <a:rPr sz="2400" b="0" spc="-6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0" spc="-11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ng</a:t>
            </a:r>
            <a:r>
              <a:rPr lang="en-IN"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he  </a:t>
            </a:r>
            <a:r>
              <a:rPr sz="2400" b="0" spc="-65" dirty="0">
                <a:solidFill>
                  <a:srgbClr val="000000"/>
                </a:solidFill>
                <a:latin typeface="Times New Roman"/>
                <a:cs typeface="Times New Roman"/>
              </a:rPr>
              <a:t>given</a:t>
            </a:r>
            <a:r>
              <a:rPr sz="2400" b="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training</a:t>
            </a:r>
            <a:r>
              <a:rPr sz="2400" b="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data: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89E04CB-A648-B898-358F-4C769DC2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3" y="5086582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9CE01E-53F7-8F6C-D379-5AB65200C88C}"/>
                  </a:ext>
                </a:extLst>
              </p:cNvPr>
              <p:cNvSpPr txBox="1"/>
              <p:nvPr/>
            </p:nvSpPr>
            <p:spPr>
              <a:xfrm>
                <a:off x="8053615" y="5337943"/>
                <a:ext cx="115897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0.0053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0.02186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9CE01E-53F7-8F6C-D379-5AB65200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615" y="5337943"/>
                <a:ext cx="1158971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273A699-8E55-A9C3-C96E-635D02D69ECA}"/>
              </a:ext>
            </a:extLst>
          </p:cNvPr>
          <p:cNvSpPr txBox="1"/>
          <p:nvPr/>
        </p:nvSpPr>
        <p:spPr>
          <a:xfrm>
            <a:off x="1066800" y="4140814"/>
            <a:ext cx="114873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2200" spc="-15" dirty="0">
                <a:solidFill>
                  <a:srgbClr val="FF0000"/>
                </a:solidFill>
                <a:latin typeface="Times New Roman"/>
                <a:cs typeface="Times New Roman"/>
              </a:rPr>
              <a:t>P(x)</a:t>
            </a:r>
            <a:r>
              <a:rPr lang="en-US" sz="22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lang="en-US" sz="22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200" spc="-20" dirty="0">
                <a:latin typeface="Times New Roman"/>
                <a:cs typeface="Times New Roman"/>
              </a:rPr>
              <a:t>P(outlook=sunny)</a:t>
            </a:r>
            <a:r>
              <a:rPr lang="en-US" sz="2200" spc="27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*</a:t>
            </a:r>
            <a:r>
              <a:rPr lang="en-US" sz="2200" spc="-40" dirty="0">
                <a:latin typeface="Times New Roman"/>
                <a:cs typeface="Times New Roman"/>
              </a:rPr>
              <a:t> </a:t>
            </a:r>
            <a:r>
              <a:rPr lang="en-US" sz="2200" spc="-20" dirty="0">
                <a:latin typeface="Times New Roman"/>
                <a:cs typeface="Times New Roman"/>
              </a:rPr>
              <a:t>P(Temperature</a:t>
            </a:r>
            <a:r>
              <a:rPr lang="en-US" sz="2200" spc="9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=</a:t>
            </a:r>
            <a:r>
              <a:rPr lang="en-US" sz="2200" spc="-35" dirty="0">
                <a:latin typeface="Times New Roman"/>
                <a:cs typeface="Times New Roman"/>
              </a:rPr>
              <a:t> </a:t>
            </a:r>
            <a:r>
              <a:rPr lang="en-US" sz="2200" spc="-30" dirty="0">
                <a:latin typeface="Times New Roman"/>
                <a:cs typeface="Times New Roman"/>
              </a:rPr>
              <a:t>cool)</a:t>
            </a:r>
            <a:r>
              <a:rPr lang="en-US" sz="2200" spc="114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*</a:t>
            </a:r>
            <a:r>
              <a:rPr lang="en-US" sz="2200" spc="-40" dirty="0">
                <a:latin typeface="Times New Roman"/>
                <a:cs typeface="Times New Roman"/>
              </a:rPr>
              <a:t> </a:t>
            </a:r>
            <a:r>
              <a:rPr lang="en-US" sz="2200" spc="-25" dirty="0">
                <a:latin typeface="Times New Roman"/>
                <a:cs typeface="Times New Roman"/>
              </a:rPr>
              <a:t>P(humidity</a:t>
            </a:r>
            <a:r>
              <a:rPr lang="en-US" sz="2200" spc="280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= </a:t>
            </a:r>
            <a:r>
              <a:rPr lang="en-US" sz="2200" spc="-585" dirty="0">
                <a:latin typeface="Times New Roman"/>
                <a:cs typeface="Times New Roman"/>
              </a:rPr>
              <a:t> </a:t>
            </a:r>
            <a:r>
              <a:rPr lang="en-US" sz="2200" spc="-35" dirty="0">
                <a:latin typeface="Times New Roman"/>
                <a:cs typeface="Times New Roman"/>
              </a:rPr>
              <a:t>high)*P(Wind</a:t>
            </a:r>
            <a:r>
              <a:rPr lang="en-US" sz="2200" spc="275" dirty="0">
                <a:latin typeface="Times New Roman"/>
                <a:cs typeface="Times New Roman"/>
              </a:rPr>
              <a:t> </a:t>
            </a:r>
            <a:r>
              <a:rPr lang="en-US" sz="2200" dirty="0">
                <a:latin typeface="Times New Roman"/>
                <a:cs typeface="Times New Roman"/>
              </a:rPr>
              <a:t>=</a:t>
            </a:r>
            <a:r>
              <a:rPr lang="en-US" sz="2200" spc="-35" dirty="0">
                <a:latin typeface="Times New Roman"/>
                <a:cs typeface="Times New Roman"/>
              </a:rPr>
              <a:t> </a:t>
            </a:r>
            <a:r>
              <a:rPr lang="en-US" sz="2200" spc="-25" dirty="0">
                <a:latin typeface="Times New Roman"/>
                <a:cs typeface="Times New Roman"/>
              </a:rPr>
              <a:t>true)</a:t>
            </a:r>
            <a:endParaRPr lang="en-US" sz="2200" dirty="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10"/>
              </a:spcBef>
              <a:tabLst>
                <a:tab pos="3188335" algn="l"/>
              </a:tabLst>
            </a:pPr>
            <a:r>
              <a:rPr lang="en-US" sz="2200" dirty="0">
                <a:latin typeface="Times New Roman"/>
                <a:cs typeface="Times New Roman"/>
              </a:rPr>
              <a:t>=</a:t>
            </a:r>
            <a:r>
              <a:rPr lang="en-US" sz="2200" spc="45" dirty="0">
                <a:latin typeface="Times New Roman"/>
                <a:cs typeface="Times New Roman"/>
              </a:rPr>
              <a:t> </a:t>
            </a:r>
            <a:r>
              <a:rPr lang="en-US" sz="2200" spc="-5" dirty="0">
                <a:latin typeface="Times New Roman"/>
                <a:cs typeface="Times New Roman"/>
              </a:rPr>
              <a:t>5/14*</a:t>
            </a:r>
            <a:r>
              <a:rPr lang="en-US" sz="2200" spc="45" dirty="0">
                <a:latin typeface="Times New Roman"/>
                <a:cs typeface="Times New Roman"/>
              </a:rPr>
              <a:t> </a:t>
            </a:r>
            <a:r>
              <a:rPr lang="en-US" sz="2200" spc="-5" dirty="0">
                <a:latin typeface="Times New Roman"/>
                <a:cs typeface="Times New Roman"/>
              </a:rPr>
              <a:t>4/14*7/14*6/14	</a:t>
            </a:r>
            <a:r>
              <a:rPr lang="en-US" sz="2200" dirty="0">
                <a:latin typeface="Times New Roman"/>
                <a:cs typeface="Times New Roman"/>
              </a:rPr>
              <a:t>=</a:t>
            </a:r>
            <a:r>
              <a:rPr lang="en-US" sz="2200" spc="-20" dirty="0">
                <a:latin typeface="Times New Roman"/>
                <a:cs typeface="Times New Roman"/>
              </a:rPr>
              <a:t> </a:t>
            </a:r>
            <a:r>
              <a:rPr lang="en-US" sz="2200" spc="5" dirty="0">
                <a:latin typeface="Times New Roman"/>
                <a:cs typeface="Times New Roman"/>
              </a:rPr>
              <a:t>0.02186</a:t>
            </a:r>
            <a:endParaRPr lang="en-US" sz="22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DA50B-F25D-0434-B2C2-3D471211C0B9}"/>
                  </a:ext>
                </a:extLst>
              </p:cNvPr>
              <p:cNvSpPr txBox="1"/>
              <p:nvPr/>
            </p:nvSpPr>
            <p:spPr>
              <a:xfrm>
                <a:off x="1066800" y="3395416"/>
                <a:ext cx="6096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200" dirty="0">
                    <a:solidFill>
                      <a:srgbClr val="FF0000"/>
                    </a:solidFill>
                  </a:rPr>
                  <a:t>P(X/y) * P(y)  </a:t>
                </a:r>
                <a:r>
                  <a:rPr lang="en-IN" sz="2200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200" spc="-10" dirty="0" smtClean="0">
                        <a:latin typeface="Times New Roman"/>
                        <a:cs typeface="Times New Roman"/>
                      </a:rPr>
                      <m:t>9/14</m:t>
                    </m:r>
                    <m:r>
                      <m:rPr>
                        <m:nor/>
                      </m:rPr>
                      <a:rPr lang="en-IN" sz="2200" spc="2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22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spc="-10" dirty="0" smtClean="0">
                        <a:latin typeface="Times New Roman"/>
                        <a:cs typeface="Times New Roman"/>
                      </a:rPr>
                      <m:t>2/9</m:t>
                    </m:r>
                    <m:r>
                      <m:rPr>
                        <m:nor/>
                      </m:rPr>
                      <a:rPr lang="en-IN" sz="22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22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spc="-10" dirty="0" smtClean="0">
                        <a:latin typeface="Times New Roman"/>
                        <a:cs typeface="Times New Roman"/>
                      </a:rPr>
                      <m:t>3/9</m:t>
                    </m:r>
                    <m:r>
                      <m:rPr>
                        <m:nor/>
                      </m:rPr>
                      <a:rPr lang="en-IN" sz="22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22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spc="-10" dirty="0" smtClean="0">
                        <a:latin typeface="Times New Roman"/>
                        <a:cs typeface="Times New Roman"/>
                      </a:rPr>
                      <m:t>3/9∗</m:t>
                    </m:r>
                    <m:r>
                      <m:rPr>
                        <m:nor/>
                      </m:rPr>
                      <a:rPr lang="en-IN" sz="2200" spc="2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spc="-10" dirty="0" smtClean="0">
                        <a:latin typeface="Times New Roman"/>
                        <a:cs typeface="Times New Roman"/>
                      </a:rPr>
                      <m:t>3/9</m:t>
                    </m:r>
                    <m:r>
                      <m:rPr>
                        <m:nor/>
                      </m:rPr>
                      <a:rPr lang="en-IN" sz="22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dirty="0" smtClean="0">
                        <a:latin typeface="Times New Roman"/>
                        <a:cs typeface="Times New Roman"/>
                      </a:rPr>
                      <m:t>=</m:t>
                    </m:r>
                    <m:r>
                      <m:rPr>
                        <m:nor/>
                      </m:rPr>
                      <a:rPr lang="en-IN" sz="2200" spc="3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2200" spc="5" dirty="0" smtClean="0">
                        <a:latin typeface="Times New Roman"/>
                        <a:cs typeface="Times New Roman"/>
                      </a:rPr>
                      <m:t>0.0053</m:t>
                    </m:r>
                    <m:r>
                      <m:rPr>
                        <m:nor/>
                      </m:rPr>
                      <a:rPr lang="en-IN" sz="2200" dirty="0" smtClean="0">
                        <a:latin typeface="Times New Roman"/>
                        <a:cs typeface="Times New Roman"/>
                      </a:rPr>
                      <m:t> 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DA50B-F25D-0434-B2C2-3D471211C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95416"/>
                <a:ext cx="6096000" cy="430887"/>
              </a:xfrm>
              <a:prstGeom prst="rect">
                <a:avLst/>
              </a:prstGeom>
              <a:blipFill>
                <a:blip r:embed="rId4"/>
                <a:stretch>
                  <a:fillRect l="-1300" t="-9859" b="-26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3AB1E7A-BC8F-C98C-C7BB-BD7FE3480C0F}"/>
              </a:ext>
            </a:extLst>
          </p:cNvPr>
          <p:cNvSpPr txBox="1"/>
          <p:nvPr/>
        </p:nvSpPr>
        <p:spPr>
          <a:xfrm>
            <a:off x="228600" y="287046"/>
            <a:ext cx="6277896" cy="53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  <a:tabLst>
                <a:tab pos="1029335" algn="l"/>
              </a:tabLst>
            </a:pPr>
            <a:r>
              <a:rPr lang="en-US" sz="2200" spc="10" dirty="0">
                <a:highlight>
                  <a:srgbClr val="FFFF00"/>
                </a:highlight>
                <a:latin typeface="Times New Roman"/>
                <a:cs typeface="Times New Roman"/>
              </a:rPr>
              <a:t>X=</a:t>
            </a:r>
            <a:r>
              <a:rPr lang="en-US" sz="2200" spc="-4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200" spc="-45" dirty="0">
                <a:highlight>
                  <a:srgbClr val="FFFF00"/>
                </a:highlight>
                <a:latin typeface="Times New Roman"/>
                <a:cs typeface="Times New Roman"/>
              </a:rPr>
              <a:t>&lt;sunny,</a:t>
            </a:r>
            <a:r>
              <a:rPr lang="en-US" sz="2200" spc="155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200" spc="-30" dirty="0">
                <a:highlight>
                  <a:srgbClr val="FFFF00"/>
                </a:highlight>
                <a:latin typeface="Times New Roman"/>
                <a:cs typeface="Times New Roman"/>
              </a:rPr>
              <a:t>cool,</a:t>
            </a:r>
            <a:r>
              <a:rPr lang="en-US" sz="2200" spc="155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200" spc="-40" dirty="0">
                <a:highlight>
                  <a:srgbClr val="FFFF00"/>
                </a:highlight>
                <a:latin typeface="Times New Roman"/>
                <a:cs typeface="Times New Roman"/>
              </a:rPr>
              <a:t>high,</a:t>
            </a:r>
            <a:r>
              <a:rPr lang="en-US" sz="2200" spc="155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200" spc="-25" dirty="0">
                <a:highlight>
                  <a:srgbClr val="FFFF00"/>
                </a:highlight>
                <a:latin typeface="Times New Roman"/>
                <a:cs typeface="Times New Roman"/>
              </a:rPr>
              <a:t>true&gt;</a:t>
            </a:r>
            <a:endParaRPr lang="en-US" sz="2200" dirty="0">
              <a:highlight>
                <a:srgbClr val="FFFF00"/>
              </a:highlight>
              <a:latin typeface="Times New Roman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3E91B-F802-83F6-3F05-3CC1CFA87EEA}"/>
              </a:ext>
            </a:extLst>
          </p:cNvPr>
          <p:cNvSpPr txBox="1"/>
          <p:nvPr/>
        </p:nvSpPr>
        <p:spPr>
          <a:xfrm>
            <a:off x="9677400" y="5360975"/>
            <a:ext cx="627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800" spc="5" dirty="0">
                <a:latin typeface="Times New Roman"/>
                <a:cs typeface="Times New Roman"/>
              </a:rPr>
              <a:t>= 0.2424</a:t>
            </a:r>
            <a:endParaRPr lang="en-IN" sz="1800" dirty="0"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22B6F1-3678-12B1-C278-46E6A235C86C}"/>
              </a:ext>
            </a:extLst>
          </p:cNvPr>
          <p:cNvSpPr txBox="1"/>
          <p:nvPr/>
        </p:nvSpPr>
        <p:spPr>
          <a:xfrm>
            <a:off x="6776166" y="5437403"/>
            <a:ext cx="797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spc="-25" dirty="0">
                <a:latin typeface="Times New Roman"/>
                <a:cs typeface="Times New Roman"/>
              </a:rPr>
              <a:t>P(Play=</a:t>
            </a:r>
            <a:r>
              <a:rPr lang="en-IN" sz="1800" spc="30" dirty="0">
                <a:latin typeface="Times New Roman"/>
                <a:cs typeface="Times New Roman"/>
              </a:rPr>
              <a:t> </a:t>
            </a:r>
            <a:r>
              <a:rPr lang="en-IN" sz="1800" spc="-30" dirty="0">
                <a:latin typeface="Times New Roman"/>
                <a:cs typeface="Times New Roman"/>
              </a:rPr>
              <a:t>Y|</a:t>
            </a:r>
            <a:r>
              <a:rPr lang="en-IN" sz="1800" spc="30" dirty="0">
                <a:latin typeface="Times New Roman"/>
                <a:cs typeface="Times New Roman"/>
              </a:rPr>
              <a:t> </a:t>
            </a:r>
            <a:r>
              <a:rPr lang="en-IN" sz="1800" spc="-40" dirty="0">
                <a:latin typeface="Times New Roman"/>
                <a:cs typeface="Times New Roman"/>
              </a:rPr>
              <a:t>x)</a:t>
            </a:r>
            <a:r>
              <a:rPr lang="en-IN" sz="1800" spc="110" dirty="0">
                <a:latin typeface="Times New Roman"/>
                <a:cs typeface="Times New Roman"/>
              </a:rPr>
              <a:t> </a:t>
            </a:r>
            <a:r>
              <a:rPr lang="en-IN" sz="1800" dirty="0">
                <a:latin typeface="Times New Roman"/>
                <a:cs typeface="Times New Roman"/>
              </a:rPr>
              <a:t>=</a:t>
            </a:r>
            <a:r>
              <a:rPr lang="en-IN" sz="1800" spc="-40" dirty="0">
                <a:latin typeface="Times New Roman"/>
                <a:cs typeface="Times New Roman"/>
              </a:rPr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04800"/>
            <a:ext cx="1211580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88435" algn="l"/>
              </a:tabLst>
            </a:pPr>
            <a:r>
              <a:rPr sz="2400" spc="-40" dirty="0">
                <a:latin typeface="Times New Roman"/>
                <a:cs typeface="Times New Roman"/>
              </a:rPr>
              <a:t>Calculate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P(No|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outlook=sunny,	</a:t>
            </a:r>
            <a:r>
              <a:rPr sz="2400" spc="-20" dirty="0">
                <a:latin typeface="Times New Roman"/>
                <a:cs typeface="Times New Roman"/>
              </a:rPr>
              <a:t>temp=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cool,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humidity=high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wind=strong)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826135" algn="l"/>
              </a:tabLst>
            </a:pPr>
            <a:r>
              <a:rPr sz="2400" spc="-35" dirty="0">
                <a:latin typeface="Times New Roman"/>
                <a:cs typeface="Times New Roman"/>
              </a:rPr>
              <a:t>using	</a:t>
            </a:r>
            <a:r>
              <a:rPr sz="2400" spc="-10" dirty="0">
                <a:latin typeface="Times New Roman"/>
                <a:cs typeface="Times New Roman"/>
              </a:rPr>
              <a:t>the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given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training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data: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1825910"/>
            <a:ext cx="16205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p(No)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10" dirty="0">
                <a:latin typeface="Times New Roman"/>
                <a:cs typeface="Times New Roman"/>
              </a:rPr>
              <a:t>5/14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7912" y="1586991"/>
            <a:ext cx="3442335" cy="998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5" dirty="0">
                <a:latin typeface="Times New Roman"/>
                <a:cs typeface="Times New Roman"/>
              </a:rPr>
              <a:t>p(outlook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sunny|no)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3/5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400" spc="-30" dirty="0">
                <a:latin typeface="Times New Roman"/>
                <a:cs typeface="Times New Roman"/>
              </a:rPr>
              <a:t>p(humidity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high|no)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4/5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8585" y="1582322"/>
            <a:ext cx="291020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imes New Roman"/>
                <a:cs typeface="Times New Roman"/>
              </a:rPr>
              <a:t>p(temp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cool|no)</a:t>
            </a:r>
            <a:r>
              <a:rPr sz="2400" spc="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1/5</a:t>
            </a:r>
            <a:endParaRPr lang="en-IN" sz="2400" spc="-25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z="2400" spc="-25" dirty="0"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r>
              <a:rPr lang="en-US" sz="2400" spc="-30" dirty="0">
                <a:latin typeface="Times New Roman"/>
                <a:cs typeface="Times New Roman"/>
              </a:rPr>
              <a:t>p(wind</a:t>
            </a:r>
            <a:r>
              <a:rPr lang="en-US" sz="2400" spc="1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=</a:t>
            </a:r>
            <a:r>
              <a:rPr lang="en-US" sz="2400" spc="30" dirty="0">
                <a:latin typeface="Times New Roman"/>
                <a:cs typeface="Times New Roman"/>
              </a:rPr>
              <a:t> </a:t>
            </a:r>
            <a:r>
              <a:rPr lang="en-US" sz="2400" spc="-25" dirty="0" err="1">
                <a:latin typeface="Times New Roman"/>
                <a:cs typeface="Times New Roman"/>
              </a:rPr>
              <a:t>true|no</a:t>
            </a:r>
            <a:r>
              <a:rPr lang="en-US" sz="2400" spc="-25" dirty="0">
                <a:latin typeface="Times New Roman"/>
                <a:cs typeface="Times New Roman"/>
              </a:rPr>
              <a:t>)</a:t>
            </a:r>
            <a:r>
              <a:rPr lang="en-US" sz="2400" spc="19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=</a:t>
            </a:r>
            <a:r>
              <a:rPr lang="en-US" sz="2400" spc="30" dirty="0">
                <a:latin typeface="Times New Roman"/>
                <a:cs typeface="Times New Roman"/>
              </a:rPr>
              <a:t> </a:t>
            </a:r>
            <a:r>
              <a:rPr lang="en-US" sz="2400" spc="-10" dirty="0">
                <a:latin typeface="Times New Roman"/>
                <a:cs typeface="Times New Roman"/>
              </a:rPr>
              <a:t>3/5</a:t>
            </a:r>
            <a:endParaRPr lang="en-US" sz="24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1A10A3-1C6E-F8DA-BFD3-ACE3622351D1}"/>
                  </a:ext>
                </a:extLst>
              </p:cNvPr>
              <p:cNvSpPr txBox="1"/>
              <p:nvPr/>
            </p:nvSpPr>
            <p:spPr>
              <a:xfrm>
                <a:off x="1714879" y="3244334"/>
                <a:ext cx="6248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800" dirty="0">
                    <a:solidFill>
                      <a:srgbClr val="FF0000"/>
                    </a:solidFill>
                  </a:rPr>
                  <a:t>P(X/y</a:t>
                </a:r>
                <a:r>
                  <a:rPr lang="en-IN" dirty="0">
                    <a:solidFill>
                      <a:srgbClr val="FF0000"/>
                    </a:solidFill>
                  </a:rPr>
                  <a:t>) * P(y)   </a:t>
                </a:r>
                <a:r>
                  <a:rPr lang="en-IN" sz="1800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pc="-10" dirty="0">
                        <a:latin typeface="Cambria Math" panose="02040503050406030204" pitchFamily="18" charset="0"/>
                        <a:cs typeface="Times New Roman"/>
                      </a:rPr>
                      <m:t>5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/14</m:t>
                    </m:r>
                    <m:r>
                      <m:rPr>
                        <m:nor/>
                      </m:rPr>
                      <a:rPr lang="en-IN" sz="1800" spc="2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18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b="0" i="0" spc="-50" dirty="0" smtClean="0">
                        <a:latin typeface="Times New Roman"/>
                        <a:cs typeface="Times New Roman"/>
                      </a:rPr>
                      <m:t>3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/</m:t>
                    </m:r>
                    <m:r>
                      <m:rPr>
                        <m:nor/>
                      </m:rPr>
                      <a:rPr lang="en-IN" sz="1800" b="0" i="0" spc="-10" dirty="0" smtClean="0">
                        <a:latin typeface="Times New Roman"/>
                        <a:cs typeface="Times New Roman"/>
                      </a:rPr>
                      <m:t>5</m:t>
                    </m:r>
                    <m:r>
                      <m:rPr>
                        <m:nor/>
                      </m:rPr>
                      <a:rPr lang="en-IN" sz="18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18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b="0" i="0" spc="25" dirty="0" smtClean="0">
                        <a:latin typeface="Times New Roman"/>
                        <a:cs typeface="Times New Roman"/>
                      </a:rPr>
                      <m:t>1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/</m:t>
                    </m:r>
                    <m:r>
                      <m:rPr>
                        <m:nor/>
                      </m:rPr>
                      <a:rPr lang="en-IN" sz="1800" b="0" i="0" spc="-10" dirty="0" smtClean="0">
                        <a:latin typeface="Times New Roman"/>
                        <a:cs typeface="Times New Roman"/>
                      </a:rPr>
                      <m:t>5</m:t>
                    </m:r>
                    <m:r>
                      <m:rPr>
                        <m:nor/>
                      </m:rPr>
                      <a:rPr lang="en-IN" sz="18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1800" spc="25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b="0" i="0" spc="25" dirty="0" smtClean="0">
                        <a:latin typeface="Times New Roman"/>
                        <a:cs typeface="Times New Roman"/>
                      </a:rPr>
                      <m:t>4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/</m:t>
                    </m:r>
                    <m:r>
                      <m:rPr>
                        <m:nor/>
                      </m:rPr>
                      <a:rPr lang="en-IN" sz="1800" b="0" i="0" spc="-10" dirty="0" smtClean="0">
                        <a:latin typeface="Times New Roman"/>
                        <a:cs typeface="Times New Roman"/>
                      </a:rPr>
                      <m:t>5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∗</m:t>
                    </m:r>
                    <m:r>
                      <m:rPr>
                        <m:nor/>
                      </m:rPr>
                      <a:rPr lang="en-IN" sz="1800" spc="2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b="0" i="0" spc="20" dirty="0" smtClean="0">
                        <a:latin typeface="Times New Roman"/>
                        <a:cs typeface="Times New Roman"/>
                      </a:rPr>
                      <m:t>3</m:t>
                    </m:r>
                    <m:r>
                      <m:rPr>
                        <m:nor/>
                      </m:rPr>
                      <a:rPr lang="en-IN" sz="1800" spc="-10" dirty="0" smtClean="0">
                        <a:latin typeface="Times New Roman"/>
                        <a:cs typeface="Times New Roman"/>
                      </a:rPr>
                      <m:t>/</m:t>
                    </m:r>
                    <m:r>
                      <m:rPr>
                        <m:nor/>
                      </m:rPr>
                      <a:rPr lang="en-IN" sz="1800" b="0" i="0" spc="-10" dirty="0" smtClean="0">
                        <a:latin typeface="Times New Roman"/>
                        <a:cs typeface="Times New Roman"/>
                      </a:rPr>
                      <m:t>5</m:t>
                    </m:r>
                    <m:r>
                      <m:rPr>
                        <m:nor/>
                      </m:rPr>
                      <a:rPr lang="en-IN" sz="1800" spc="-50" dirty="0" smtClean="0"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IN" sz="1800" dirty="0" smtClean="0">
                        <a:latin typeface="Times New Roman"/>
                        <a:cs typeface="Times New Roman"/>
                      </a:rPr>
                      <m:t>=</m:t>
                    </m:r>
                    <m:r>
                      <m:rPr>
                        <m:nor/>
                      </m:rPr>
                      <a:rPr lang="en-IN" sz="1800" b="0" i="0" spc="35" dirty="0" smtClean="0">
                        <a:latin typeface="Times New Roman"/>
                        <a:cs typeface="Times New Roman"/>
                      </a:rPr>
                      <m:t> 0.0206</m:t>
                    </m:r>
                  </m:oMath>
                </a14:m>
                <a:endParaRPr lang="en-IN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1A10A3-1C6E-F8DA-BFD3-ACE36223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879" y="3244334"/>
                <a:ext cx="6248400" cy="369332"/>
              </a:xfrm>
              <a:prstGeom prst="rect">
                <a:avLst/>
              </a:prstGeom>
              <a:blipFill>
                <a:blip r:embed="rId2"/>
                <a:stretch>
                  <a:fillRect l="-780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4BF2B0-D855-29DE-0F4D-D364F211963D}"/>
              </a:ext>
            </a:extLst>
          </p:cNvPr>
          <p:cNvSpPr txBox="1"/>
          <p:nvPr/>
        </p:nvSpPr>
        <p:spPr>
          <a:xfrm>
            <a:off x="1714878" y="3843225"/>
            <a:ext cx="8953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1800" spc="-15" dirty="0">
                <a:solidFill>
                  <a:srgbClr val="FF0000"/>
                </a:solidFill>
                <a:latin typeface="Times New Roman"/>
                <a:cs typeface="Times New Roman"/>
              </a:rPr>
              <a:t>P(x)</a:t>
            </a:r>
            <a:r>
              <a:rPr lang="en-US" sz="18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lang="en-US" sz="18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P(outlook=sunny)</a:t>
            </a:r>
            <a:r>
              <a:rPr lang="en-US" sz="1800" spc="2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*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spc="-20" dirty="0">
                <a:latin typeface="Times New Roman"/>
                <a:cs typeface="Times New Roman"/>
              </a:rPr>
              <a:t>P(Temperature</a:t>
            </a:r>
            <a:r>
              <a:rPr lang="en-US" sz="1800" spc="9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-35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cool)</a:t>
            </a:r>
            <a:r>
              <a:rPr lang="en-US" sz="1800" spc="114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*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P(humidity</a:t>
            </a:r>
            <a:r>
              <a:rPr lang="en-US" sz="1800" spc="28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= </a:t>
            </a:r>
            <a:r>
              <a:rPr lang="en-US" sz="1800" spc="-585" dirty="0">
                <a:latin typeface="Times New Roman"/>
                <a:cs typeface="Times New Roman"/>
              </a:rPr>
              <a:t> </a:t>
            </a:r>
            <a:r>
              <a:rPr lang="en-US" sz="1800" spc="-35" dirty="0">
                <a:latin typeface="Times New Roman"/>
                <a:cs typeface="Times New Roman"/>
              </a:rPr>
              <a:t>high)*P(Wind</a:t>
            </a:r>
            <a:r>
              <a:rPr lang="en-US" sz="1800" spc="27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-35" dirty="0">
                <a:latin typeface="Times New Roman"/>
                <a:cs typeface="Times New Roman"/>
              </a:rPr>
              <a:t> </a:t>
            </a:r>
            <a:r>
              <a:rPr lang="en-US" sz="1800" spc="-25" dirty="0">
                <a:latin typeface="Times New Roman"/>
                <a:cs typeface="Times New Roman"/>
              </a:rPr>
              <a:t>true)</a:t>
            </a:r>
            <a:endParaRPr lang="en-US" sz="1800" dirty="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10"/>
              </a:spcBef>
              <a:tabLst>
                <a:tab pos="3188335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5/14*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4/14*7/14*6/14	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0.02186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28E08-553C-E87C-A08B-F340EF2209B8}"/>
              </a:ext>
            </a:extLst>
          </p:cNvPr>
          <p:cNvSpPr txBox="1"/>
          <p:nvPr/>
        </p:nvSpPr>
        <p:spPr>
          <a:xfrm>
            <a:off x="1981200" y="4996114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800" spc="-15" dirty="0">
                <a:latin typeface="Times New Roman"/>
                <a:cs typeface="Times New Roman"/>
              </a:rPr>
              <a:t>P(Play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spc="-30" dirty="0">
                <a:latin typeface="Times New Roman"/>
                <a:cs typeface="Times New Roman"/>
              </a:rPr>
              <a:t>=</a:t>
            </a:r>
            <a:r>
              <a:rPr lang="en-US" sz="1800" spc="-30" dirty="0" err="1">
                <a:latin typeface="Times New Roman"/>
                <a:cs typeface="Times New Roman"/>
              </a:rPr>
              <a:t>N|x</a:t>
            </a:r>
            <a:r>
              <a:rPr lang="en-US" sz="1800" spc="-30" dirty="0">
                <a:latin typeface="Times New Roman"/>
                <a:cs typeface="Times New Roman"/>
              </a:rPr>
              <a:t>)</a:t>
            </a:r>
            <a:r>
              <a:rPr lang="en-US" sz="1800" spc="19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0.0206/0.02186</a:t>
            </a:r>
            <a:r>
              <a:rPr lang="en-US" sz="1800" spc="-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spc="-40" dirty="0">
                <a:latin typeface="Times New Roman"/>
                <a:cs typeface="Times New Roman"/>
              </a:rPr>
              <a:t> </a:t>
            </a:r>
            <a:r>
              <a:rPr lang="en-US" sz="1800" spc="5" dirty="0">
                <a:latin typeface="Times New Roman"/>
                <a:cs typeface="Times New Roman"/>
              </a:rPr>
              <a:t>0.9421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4010" y="861949"/>
            <a:ext cx="8068945" cy="1136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Times New Roman"/>
                <a:cs typeface="Times New Roman"/>
              </a:rPr>
              <a:t>P(Play=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Y|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40" dirty="0">
                <a:latin typeface="Times New Roman"/>
                <a:cs typeface="Times New Roman"/>
              </a:rPr>
              <a:t>x)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0.2424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Times New Roman"/>
                <a:cs typeface="Times New Roman"/>
              </a:rPr>
              <a:t>P(Play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=N|x)</a:t>
            </a:r>
            <a:r>
              <a:rPr sz="2400" spc="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0.9421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9EDBD-1AAE-9400-E1A5-035DFAC3B362}"/>
              </a:ext>
            </a:extLst>
          </p:cNvPr>
          <p:cNvSpPr txBox="1"/>
          <p:nvPr/>
        </p:nvSpPr>
        <p:spPr>
          <a:xfrm>
            <a:off x="1676400" y="3073066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Since, </a:t>
            </a:r>
            <a:r>
              <a:rPr lang="en-IN" sz="1800" spc="-15" dirty="0">
                <a:latin typeface="Times New Roman"/>
                <a:cs typeface="Times New Roman"/>
              </a:rPr>
              <a:t>P(Play</a:t>
            </a:r>
            <a:r>
              <a:rPr lang="en-IN" sz="1800" spc="40" dirty="0">
                <a:latin typeface="Times New Roman"/>
                <a:cs typeface="Times New Roman"/>
              </a:rPr>
              <a:t> </a:t>
            </a:r>
            <a:r>
              <a:rPr lang="en-IN" sz="1800" spc="-30" dirty="0">
                <a:latin typeface="Times New Roman"/>
                <a:cs typeface="Times New Roman"/>
              </a:rPr>
              <a:t>=</a:t>
            </a:r>
            <a:r>
              <a:rPr lang="en-IN" sz="1800" spc="-30" dirty="0" err="1">
                <a:latin typeface="Times New Roman"/>
                <a:cs typeface="Times New Roman"/>
              </a:rPr>
              <a:t>N|x</a:t>
            </a:r>
            <a:r>
              <a:rPr lang="en-IN" sz="1800" spc="-30" dirty="0">
                <a:latin typeface="Times New Roman"/>
                <a:cs typeface="Times New Roman"/>
              </a:rPr>
              <a:t>) &gt; </a:t>
            </a:r>
            <a:r>
              <a:rPr lang="en-IN" sz="1800" spc="-25" dirty="0">
                <a:latin typeface="Times New Roman"/>
                <a:cs typeface="Times New Roman"/>
              </a:rPr>
              <a:t>(Play=</a:t>
            </a:r>
            <a:r>
              <a:rPr lang="en-IN" sz="1800" spc="30" dirty="0">
                <a:latin typeface="Times New Roman"/>
                <a:cs typeface="Times New Roman"/>
              </a:rPr>
              <a:t> </a:t>
            </a:r>
            <a:r>
              <a:rPr lang="en-IN" sz="1800" spc="-30" dirty="0">
                <a:latin typeface="Times New Roman"/>
                <a:cs typeface="Times New Roman"/>
              </a:rPr>
              <a:t>Y|</a:t>
            </a:r>
            <a:r>
              <a:rPr lang="en-IN" sz="1800" spc="30" dirty="0">
                <a:latin typeface="Times New Roman"/>
                <a:cs typeface="Times New Roman"/>
              </a:rPr>
              <a:t> </a:t>
            </a:r>
            <a:r>
              <a:rPr lang="en-IN" sz="1800" spc="-40" dirty="0">
                <a:latin typeface="Times New Roman"/>
                <a:cs typeface="Times New Roman"/>
              </a:rPr>
              <a:t>x)   hence output is </a:t>
            </a:r>
            <a:r>
              <a:rPr lang="en-IN"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lang="en-IN" sz="1800" spc="-40" dirty="0">
                <a:latin typeface="Times New Roman"/>
                <a:cs typeface="Times New Roman"/>
              </a:rPr>
              <a:t>. </a:t>
            </a:r>
            <a:r>
              <a:rPr lang="en-IN" sz="1800" spc="-30" dirty="0">
                <a:latin typeface="Times New Roman"/>
                <a:cs typeface="Times New Roman"/>
              </a:rPr>
              <a:t> 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 -2 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04617B">
                    <a:shade val="90000"/>
                  </a:srgbClr>
                </a:solidFill>
              </a:rPr>
              <a:t>@DSamanta, IIT Kharagpur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950550" y="1219200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36DA-E064-7544-B199-0B9B408AA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rgbClr val="04617B">
                    <a:shade val="90000"/>
                  </a:srgbClr>
                </a:solidFill>
              </a:rPr>
              <a:t>CS 61061: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17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414807"/>
              </p:ext>
            </p:extLst>
          </p:nvPr>
        </p:nvGraphicFramePr>
        <p:xfrm>
          <a:off x="1883570" y="1066800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5B92FB-3899-4FC7-4EB4-11F9106B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96585"/>
              </p:ext>
            </p:extLst>
          </p:nvPr>
        </p:nvGraphicFramePr>
        <p:xfrm>
          <a:off x="1883570" y="5766772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0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0205" y="106299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With reference to the Air Traffic Dataset mentioned earlier, let us tabulate all the posterior and prior probabilities as shown below.</a:t>
            </a:r>
          </a:p>
          <a:p>
            <a:pPr marL="53975" algn="ctr"/>
            <a:endParaRPr lang="en-US" sz="2000" dirty="0"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41196"/>
              </p:ext>
            </p:extLst>
          </p:nvPr>
        </p:nvGraphicFramePr>
        <p:xfrm>
          <a:off x="2276260" y="1844814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9/14 = 0.64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 = 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91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471557"/>
            <a:ext cx="8630202" cy="4732020"/>
          </a:xfrm>
        </p:spPr>
        <p:txBody>
          <a:bodyPr>
            <a:normAutofit/>
          </a:bodyPr>
          <a:lstStyle/>
          <a:p>
            <a:pPr marL="53975" algn="ctr"/>
            <a:r>
              <a:rPr lang="en-US" sz="2000" dirty="0">
                <a:ea typeface="Cambria Math" panose="02040503050406030204" pitchFamily="18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274537"/>
              </p:ext>
            </p:extLst>
          </p:nvPr>
        </p:nvGraphicFramePr>
        <p:xfrm>
          <a:off x="2256595" y="1525108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8/14 = 0.57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Probability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14/20</a:t>
                      </a:r>
                      <a:r>
                        <a:rPr lang="en-US" baseline="0" dirty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2/20 =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3/20 =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1/20 =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168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471557"/>
            <a:ext cx="8630202" cy="4732020"/>
          </a:xfrm>
        </p:spPr>
        <p:txBody>
          <a:bodyPr>
            <a:normAutofit/>
          </a:bodyPr>
          <a:lstStyle/>
          <a:p>
            <a:pPr marL="53975"/>
            <a:r>
              <a:rPr lang="en-US" sz="2000" b="1" dirty="0">
                <a:ea typeface="Cambria Math" panose="02040503050406030204" pitchFamily="18" charset="0"/>
              </a:rPr>
              <a:t>Instance:</a:t>
            </a:r>
          </a:p>
          <a:p>
            <a:pPr marL="53975"/>
            <a:endParaRPr lang="en-US" sz="2000" b="1" dirty="0">
              <a:ea typeface="Cambria Math" panose="02040503050406030204" pitchFamily="18" charset="0"/>
            </a:endParaRPr>
          </a:p>
          <a:p>
            <a:pPr marL="53975"/>
            <a:endParaRPr lang="en-US" sz="2000" b="1" dirty="0">
              <a:ea typeface="Cambria Math" panose="02040503050406030204" pitchFamily="18" charset="0"/>
            </a:endParaRPr>
          </a:p>
          <a:p>
            <a:pPr marL="53975"/>
            <a:endParaRPr lang="en-US" sz="2000" b="1" dirty="0">
              <a:ea typeface="Cambria Math" panose="02040503050406030204" pitchFamily="18" charset="0"/>
            </a:endParaRPr>
          </a:p>
          <a:p>
            <a:pPr marL="53975"/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>
                <a:ea typeface="Cambria Math" panose="02040503050406030204" pitchFamily="18" charset="0"/>
              </a:rPr>
              <a:t>Class = </a:t>
            </a:r>
            <a:r>
              <a:rPr lang="en-US" sz="2000" dirty="0">
                <a:highlight>
                  <a:srgbClr val="FFFF00"/>
                </a:highlight>
                <a:ea typeface="Cambria Math" panose="02040503050406030204" pitchFamily="18" charset="0"/>
              </a:rPr>
              <a:t>On Time </a:t>
            </a:r>
            <a:r>
              <a:rPr lang="en-US" sz="2000" dirty="0">
                <a:ea typeface="Cambria Math" panose="02040503050406030204" pitchFamily="18" charset="0"/>
              </a:rPr>
              <a:t>: 0.70 × 0.64 × 0.14 × 0.29 × 0.07 = 0.0013</a:t>
            </a:r>
          </a:p>
          <a:p>
            <a:pPr marL="53975"/>
            <a:endParaRPr lang="en-US" sz="800" dirty="0">
              <a:ea typeface="Cambria Math" panose="02040503050406030204" pitchFamily="18" charset="0"/>
            </a:endParaRPr>
          </a:p>
          <a:p>
            <a:pPr marL="53975"/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>
                <a:ea typeface="Cambria Math" panose="02040503050406030204" pitchFamily="18" charset="0"/>
              </a:rPr>
              <a:t>Class = </a:t>
            </a:r>
            <a:r>
              <a:rPr lang="en-US" sz="2000" dirty="0">
                <a:highlight>
                  <a:srgbClr val="FFFF00"/>
                </a:highlight>
                <a:ea typeface="Cambria Math" panose="02040503050406030204" pitchFamily="18" charset="0"/>
              </a:rPr>
              <a:t>Late </a:t>
            </a:r>
            <a:r>
              <a:rPr lang="en-US" sz="2000" dirty="0">
                <a:ea typeface="Cambria Math" panose="02040503050406030204" pitchFamily="18" charset="0"/>
              </a:rPr>
              <a:t>: 0.10 × 0.50 × 1.0 × 0.50 × 0.50 = 0.0125</a:t>
            </a:r>
          </a:p>
          <a:p>
            <a:pPr marL="53975"/>
            <a:endParaRPr lang="en-US" sz="800" dirty="0">
              <a:ea typeface="Cambria Math" panose="02040503050406030204" pitchFamily="18" charset="0"/>
            </a:endParaRPr>
          </a:p>
          <a:p>
            <a:pPr marL="53975"/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>
                <a:ea typeface="Cambria Math" panose="02040503050406030204" pitchFamily="18" charset="0"/>
              </a:rPr>
              <a:t>Class = </a:t>
            </a:r>
            <a:r>
              <a:rPr lang="en-US" sz="2000" dirty="0">
                <a:highlight>
                  <a:srgbClr val="FFFF00"/>
                </a:highlight>
                <a:ea typeface="Cambria Math" panose="02040503050406030204" pitchFamily="18" charset="0"/>
              </a:rPr>
              <a:t>Very Late </a:t>
            </a:r>
            <a:r>
              <a:rPr lang="en-US" sz="2000" dirty="0">
                <a:ea typeface="Cambria Math" panose="02040503050406030204" pitchFamily="18" charset="0"/>
              </a:rPr>
              <a:t>: 0.15 × 1.0 × 0.67 × 0.33 × 0.67 = 0.0222</a:t>
            </a:r>
          </a:p>
          <a:p>
            <a:pPr marL="53975"/>
            <a:endParaRPr lang="en-US" sz="800" dirty="0">
              <a:ea typeface="Cambria Math" panose="02040503050406030204" pitchFamily="18" charset="0"/>
            </a:endParaRPr>
          </a:p>
          <a:p>
            <a:pPr marL="53975"/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>
                <a:ea typeface="Cambria Math" panose="02040503050406030204" pitchFamily="18" charset="0"/>
              </a:rPr>
              <a:t>Class = </a:t>
            </a:r>
            <a:r>
              <a:rPr lang="en-US" sz="2000" dirty="0">
                <a:highlight>
                  <a:srgbClr val="FFFF00"/>
                </a:highlight>
                <a:ea typeface="Cambria Math" panose="02040503050406030204" pitchFamily="18" charset="0"/>
              </a:rPr>
              <a:t>Cancelled</a:t>
            </a:r>
            <a:r>
              <a:rPr lang="en-US" sz="2000" dirty="0">
                <a:ea typeface="Cambria Math" panose="02040503050406030204" pitchFamily="18" charset="0"/>
              </a:rPr>
              <a:t> : 0.05 × 0.0 × 0.0 × 1.0 × 1.0 = 0.0000</a:t>
            </a:r>
          </a:p>
          <a:p>
            <a:pPr marL="53975"/>
            <a:endParaRPr lang="en-US" sz="2000" dirty="0">
              <a:ea typeface="Cambria Math" panose="02040503050406030204" pitchFamily="18" charset="0"/>
            </a:endParaRPr>
          </a:p>
          <a:p>
            <a:pPr marL="53975" algn="ctr"/>
            <a:r>
              <a:rPr lang="en-US" sz="2000" dirty="0">
                <a:ea typeface="Cambria Math" panose="02040503050406030204" pitchFamily="18" charset="0"/>
              </a:rPr>
              <a:t>Case3 is the strongest; Hence correct classification is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Very Late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88951" y="2276516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C7DD527C-4FFF-76CE-F1C1-0B8A858E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2148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6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45CBAA-3F01-BA81-7983-2E0BE372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8889" r="66250" b="50000"/>
          <a:stretch/>
        </p:blipFill>
        <p:spPr>
          <a:xfrm>
            <a:off x="3429000" y="152400"/>
            <a:ext cx="6324600" cy="3849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A6319-5702-7D01-61D8-D98724A09403}"/>
              </a:ext>
            </a:extLst>
          </p:cNvPr>
          <p:cNvSpPr txBox="1"/>
          <p:nvPr/>
        </p:nvSpPr>
        <p:spPr>
          <a:xfrm>
            <a:off x="533400" y="6858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Example -3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880B7B-068A-4CDE-89BF-05AFDDCE2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34" r="55000" b="32222"/>
          <a:stretch/>
        </p:blipFill>
        <p:spPr>
          <a:xfrm>
            <a:off x="3733800" y="4002157"/>
            <a:ext cx="5486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271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Examples of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5000" y="1371600"/>
            <a:ext cx="8630202" cy="45796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B5ED7"/>
                </a:solidFill>
              </a:rPr>
              <a:t>Life Science: </a:t>
            </a:r>
            <a:r>
              <a:rPr lang="en-US" sz="2400" dirty="0"/>
              <a:t>Predicting tumor cells as benign or malignant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Security:</a:t>
            </a:r>
            <a:r>
              <a:rPr lang="en-US" sz="2400" dirty="0"/>
              <a:t> Classifying credit card transactions as legitimate or fraudulent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Prediction:</a:t>
            </a:r>
            <a:r>
              <a:rPr lang="en-US" sz="2400" dirty="0"/>
              <a:t> Weather, voting, political dynamics, etc.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Entertainment:</a:t>
            </a:r>
            <a:r>
              <a:rPr lang="en-US" sz="2400" dirty="0"/>
              <a:t> Categorizing news stories as finance, weather, entertainment, sports, etc.</a:t>
            </a:r>
          </a:p>
          <a:p>
            <a:pPr lvl="8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Social media: </a:t>
            </a:r>
            <a:r>
              <a:rPr lang="en-US" sz="2400" dirty="0"/>
              <a:t>Identifying the current trend and future growth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029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E99D60-705C-ECE8-74A7-5C8674714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09600"/>
            <a:ext cx="7086600" cy="484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7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592C5-4FF0-E038-101A-F92CF3C5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537210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EBD9194-A16D-E29F-5973-9F133CC0C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400"/>
            <a:ext cx="4610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3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E6EDE-FB77-312B-BD1A-9567BFF88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57200"/>
            <a:ext cx="5351092" cy="495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813EE-74D0-0CC0-4A78-A494F5459F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5" t="42223" r="50000" b="53333"/>
          <a:stretch/>
        </p:blipFill>
        <p:spPr>
          <a:xfrm>
            <a:off x="363908" y="570271"/>
            <a:ext cx="519869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5B4ED-12EC-C313-6D19-7815F94B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49" t="48889" r="1251" b="37778"/>
          <a:stretch/>
        </p:blipFill>
        <p:spPr>
          <a:xfrm>
            <a:off x="4495800" y="462738"/>
            <a:ext cx="7010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FD96F-1B7D-728C-B955-853C3C0D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48" y="1517870"/>
            <a:ext cx="7772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9E4889-125C-1AC4-D45D-9307BE38DC37}"/>
              </a:ext>
            </a:extLst>
          </p:cNvPr>
          <p:cNvSpPr txBox="1"/>
          <p:nvPr/>
        </p:nvSpPr>
        <p:spPr>
          <a:xfrm>
            <a:off x="914400" y="28956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Last part is common, hence we can remove that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BC83D5-3F84-8333-DD34-F12975A95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38" y="3429000"/>
            <a:ext cx="6791325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CBE419-299D-6B9E-0B5E-F9BDF80C5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538" y="4179332"/>
            <a:ext cx="6848475" cy="60960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E27C443-26FC-A962-4E2B-C483B847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360106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89D004-C6CC-1E1F-FDDA-77C184A0B2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625" t="42223" r="50000" b="53333"/>
          <a:stretch/>
        </p:blipFill>
        <p:spPr>
          <a:xfrm>
            <a:off x="76200" y="2177830"/>
            <a:ext cx="5198692" cy="5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5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CD81B-F0F1-C508-DF11-B699400A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49" t="14445" r="1251" b="60000"/>
          <a:stretch/>
        </p:blipFill>
        <p:spPr>
          <a:xfrm>
            <a:off x="2743200" y="228600"/>
            <a:ext cx="70104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706B6-F8BC-137F-2DB5-70879AEF9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38400"/>
            <a:ext cx="679132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E81F4-B58C-1165-AFCD-AFBC92FBD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4" y="3175820"/>
            <a:ext cx="6848475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0208E-A911-06AF-9534-DE7296AC57F4}"/>
              </a:ext>
            </a:extLst>
          </p:cNvPr>
          <p:cNvSpPr txBox="1"/>
          <p:nvPr/>
        </p:nvSpPr>
        <p:spPr>
          <a:xfrm>
            <a:off x="7696200" y="249493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= 0.5 * (2/5 )* (1/5)*(1/5) = 0.008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88E99-2ACC-6B54-2058-5973B2975B0B}"/>
              </a:ext>
            </a:extLst>
          </p:cNvPr>
          <p:cNvSpPr txBox="1"/>
          <p:nvPr/>
        </p:nvSpPr>
        <p:spPr>
          <a:xfrm>
            <a:off x="7664245" y="3295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= 0.5 * (3/5 )* (2/5)*(0/5) = 0.00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660FB-1EB8-8E43-9038-D48FF689AF3B}"/>
              </a:ext>
            </a:extLst>
          </p:cNvPr>
          <p:cNvSpPr txBox="1"/>
          <p:nvPr/>
        </p:nvSpPr>
        <p:spPr>
          <a:xfrm>
            <a:off x="3200400" y="4353233"/>
            <a:ext cx="6877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P(+|New) &gt; P(-|New) Hence output is +. </a:t>
            </a:r>
          </a:p>
        </p:txBody>
      </p:sp>
    </p:spTree>
    <p:extLst>
      <p:ext uri="{BB962C8B-B14F-4D97-AF65-F5344CB8AC3E}">
        <p14:creationId xmlns:p14="http://schemas.microsoft.com/office/powerpoint/2010/main" val="1182333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36BF6F-B6BA-78E0-E2BF-C3F7132C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6" y="914400"/>
            <a:ext cx="11499448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960FC-3F66-A35F-6CC9-DAB310F78D97}"/>
              </a:ext>
            </a:extLst>
          </p:cNvPr>
          <p:cNvSpPr txBox="1"/>
          <p:nvPr/>
        </p:nvSpPr>
        <p:spPr>
          <a:xfrm>
            <a:off x="990600" y="381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Advantages of NB</a:t>
            </a:r>
          </a:p>
        </p:txBody>
      </p:sp>
    </p:spTree>
    <p:extLst>
      <p:ext uri="{BB962C8B-B14F-4D97-AF65-F5344CB8AC3E}">
        <p14:creationId xmlns:p14="http://schemas.microsoft.com/office/powerpoint/2010/main" val="370481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8EE3AB-AD00-208F-40B8-709DA8CFD152}"/>
              </a:ext>
            </a:extLst>
          </p:cNvPr>
          <p:cNvSpPr txBox="1"/>
          <p:nvPr/>
        </p:nvSpPr>
        <p:spPr>
          <a:xfrm>
            <a:off x="914400" y="762000"/>
            <a:ext cx="1089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If categorical variable has a category (in test data set), which was not observed in training data set, then model will assign a 0 (zero) probability and will be unable to make a prediction. This is often known as “Zero Frequency”. To solve this, we can use the smoothing technique. One of the simplest smoothing techniques is called Laplace estimation.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Another limitation of this algorithm is the assumption of independent predictors. In real life, it is almost impossible that we get a set of predictors which are completely independent.</a:t>
            </a:r>
          </a:p>
        </p:txBody>
      </p:sp>
    </p:spTree>
    <p:extLst>
      <p:ext uri="{BB962C8B-B14F-4D97-AF65-F5344CB8AC3E}">
        <p14:creationId xmlns:p14="http://schemas.microsoft.com/office/powerpoint/2010/main" val="320903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BC308-112F-0F6D-5ECD-4ACC0ECD7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b="10000"/>
          <a:stretch/>
        </p:blipFill>
        <p:spPr>
          <a:xfrm>
            <a:off x="0" y="914400"/>
            <a:ext cx="121920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8AAC1-4C2B-F484-8B1E-2CD0BF72B6F7}"/>
              </a:ext>
            </a:extLst>
          </p:cNvPr>
          <p:cNvSpPr txBox="1"/>
          <p:nvPr/>
        </p:nvSpPr>
        <p:spPr>
          <a:xfrm>
            <a:off x="304800" y="31401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Does Patient have cancer or not ?</a:t>
            </a:r>
          </a:p>
        </p:txBody>
      </p:sp>
    </p:spTree>
    <p:extLst>
      <p:ext uri="{BB962C8B-B14F-4D97-AF65-F5344CB8AC3E}">
        <p14:creationId xmlns:p14="http://schemas.microsoft.com/office/powerpoint/2010/main" val="397056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931AF1-0EF1-180C-2CFE-841524CB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0"/>
            <a:ext cx="9754445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0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95B2-B420-F4A5-A445-32300926B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89D71-20E0-9511-DADA-893B7B2F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250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: Definition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0205" y="1426561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Classification dividing important data into classes. It assigned data objects to one of a number of </a:t>
            </a:r>
            <a:r>
              <a:rPr lang="en-US" sz="2000" dirty="0">
                <a:solidFill>
                  <a:srgbClr val="0B5ED7"/>
                </a:solidFill>
              </a:rPr>
              <a:t>mutually exhaustive and exclusive </a:t>
            </a:r>
            <a:r>
              <a:rPr lang="en-US" sz="2000" dirty="0"/>
              <a:t>categories known as classes.</a:t>
            </a:r>
          </a:p>
          <a:p>
            <a:pPr lvl="8" algn="just"/>
            <a:endParaRPr lang="en-US" sz="800" dirty="0"/>
          </a:p>
          <a:p>
            <a:pPr lvl="1" algn="just"/>
            <a:r>
              <a:rPr lang="en-US" dirty="0"/>
              <a:t>The term “mutually exhaustive and exclusive” simply means that each object must be assigned to precisely one class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That is, never to </a:t>
            </a:r>
            <a:r>
              <a:rPr lang="en-US" sz="1500" dirty="0">
                <a:solidFill>
                  <a:srgbClr val="0B5ED7"/>
                </a:solidFill>
              </a:rPr>
              <a:t>more than one </a:t>
            </a:r>
            <a:r>
              <a:rPr lang="en-US" sz="1500" dirty="0"/>
              <a:t>and never to </a:t>
            </a:r>
            <a:r>
              <a:rPr lang="en-US" sz="1500" dirty="0">
                <a:solidFill>
                  <a:srgbClr val="0B5ED7"/>
                </a:solidFill>
              </a:rPr>
              <a:t>no class </a:t>
            </a:r>
            <a:r>
              <a:rPr lang="en-US" sz="1500" dirty="0"/>
              <a:t>at all.</a:t>
            </a:r>
            <a:endParaRPr lang="en-IN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0F66D-D8C5-01B7-A718-5389A310CC1F}"/>
              </a:ext>
            </a:extLst>
          </p:cNvPr>
          <p:cNvSpPr txBox="1"/>
          <p:nvPr/>
        </p:nvSpPr>
        <p:spPr>
          <a:xfrm>
            <a:off x="1778464" y="3760616"/>
            <a:ext cx="96515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Exhaustive </a:t>
            </a:r>
            <a:r>
              <a:rPr lang="en-US" dirty="0"/>
              <a:t>:- A collection of events is exhaustive if at least one of them must occur.</a:t>
            </a:r>
          </a:p>
          <a:p>
            <a:r>
              <a:rPr lang="en-US" dirty="0"/>
              <a:t>                     A collection of events is non-exhaustive if it is possible for none of them to occur. </a:t>
            </a:r>
          </a:p>
          <a:p>
            <a:endParaRPr lang="en-US" dirty="0"/>
          </a:p>
          <a:p>
            <a:r>
              <a:rPr lang="en-US" sz="2000" b="1" dirty="0"/>
              <a:t>Exclusive</a:t>
            </a:r>
            <a:r>
              <a:rPr lang="en-US" sz="2800" b="1" dirty="0"/>
              <a:t> : </a:t>
            </a:r>
            <a:r>
              <a:rPr lang="en-US" dirty="0"/>
              <a:t> Events are mutually exclusive if no two of them can occur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586283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9039" y="3095307"/>
            <a:ext cx="11595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800" spc="-40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800" spc="3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000000"/>
                </a:solidFill>
                <a:latin typeface="Times New Roman"/>
                <a:cs typeface="Times New Roman"/>
              </a:rPr>
              <a:t>nk</a:t>
            </a:r>
            <a:r>
              <a:rPr sz="280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Classification consists of assigning a class label to a set of unclassified cases.</a:t>
            </a:r>
          </a:p>
          <a:p>
            <a:pPr lvl="8" algn="just"/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The set of possible classes is known in advance.</a:t>
            </a:r>
          </a:p>
          <a:p>
            <a:pPr lvl="8"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Unsupervised Classification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Set 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500" dirty="0"/>
              <a:t>Unsupervised classification is called </a:t>
            </a:r>
            <a:r>
              <a:rPr lang="en-US" sz="1500" b="1" dirty="0">
                <a:solidFill>
                  <a:srgbClr val="0B5ED7"/>
                </a:solidFill>
              </a:rPr>
              <a:t>clustering</a:t>
            </a:r>
            <a:r>
              <a:rPr lang="en-US" sz="1500" dirty="0"/>
              <a:t>.</a:t>
            </a:r>
          </a:p>
          <a:p>
            <a:pPr lvl="2" algn="just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2971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E80B210-FC99-5990-4CF1-60318F09A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1371600"/>
                <a:ext cx="8630202" cy="5023373"/>
              </a:xfrm>
              <a:prstGeom prst="rect">
                <a:avLst/>
              </a:prstGeom>
            </p:spPr>
            <p:txBody>
              <a:bodyPr wrap="square" lIns="0" tIns="0" rIns="0" bIns="0">
                <a:normAutofit/>
              </a:bodyPr>
              <a:lstStyle>
                <a:lvl1pPr marL="0">
                  <a:defRPr b="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kern="0" dirty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kern="0" dirty="0">
                  <a:solidFill>
                    <a:sysClr val="windowText" lastClr="000000"/>
                  </a:solidFill>
                </a:endParaRPr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kern="0" dirty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kern="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b="1" kern="0" dirty="0">
                    <a:solidFill>
                      <a:srgbClr val="FF0000"/>
                    </a:solidFill>
                  </a:rPr>
                  <a:t>Bayesian Classifier   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r>
                  <a:rPr lang="en-IN" sz="800" kern="0" dirty="0">
                    <a:solidFill>
                      <a:sysClr val="windowText" lastClr="000000"/>
                    </a:solidFill>
                  </a:rPr>
                  <a:t>  </a:t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kern="0" dirty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kern="0" dirty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kern="0" dirty="0">
                  <a:solidFill>
                    <a:sysClr val="windowText" lastClr="000000"/>
                  </a:solidFill>
                </a:endParaRPr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kern="0" dirty="0"/>
                  <a:t>Decision Tree-Based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kern="0" dirty="0"/>
                  <a:t>ID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kern="0" dirty="0"/>
                  <a:t>, C</a:t>
                </a:r>
                <a:r>
                  <a:rPr lang="en-US" sz="2000" kern="0" dirty="0"/>
                  <a:t>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latin typeface="Cambria Math" panose="02040503050406030204" pitchFamily="18" charset="0"/>
                      </a:rPr>
                      <m:t>4.5</m:t>
                    </m:r>
                  </m:oMath>
                </a14:m>
                <a:r>
                  <a:rPr lang="en-US" sz="2000" i="1" kern="0" dirty="0"/>
                  <a:t>, </a:t>
                </a:r>
                <a:r>
                  <a:rPr lang="en-US" sz="2000" kern="0" dirty="0"/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kern="0" dirty="0">
                  <a:solidFill>
                    <a:sysClr val="windowText" lastClr="000000"/>
                  </a:solidFill>
                </a:endParaRPr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kern="0" dirty="0"/>
                  <a:t>Classification using 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kern="0" dirty="0">
                  <a:solidFill>
                    <a:sysClr val="windowText" lastClr="000000"/>
                  </a:solidFill>
                </a:endParaRPr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kern="0" dirty="0"/>
                  <a:t>Classification using 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kern="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kern="0" smtClean="0">
                        <a:latin typeface="Cambria Math"/>
                      </a:rPr>
                      <m:t>)</m:t>
                    </m:r>
                    <m:r>
                      <a:rPr lang="en-US" sz="20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kern="0" dirty="0"/>
                  <a:t>	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kern="0" dirty="0"/>
                  <a:t>	</a:t>
                </a: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0E80B210-FC99-5990-4CF1-60318F09A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71600"/>
                <a:ext cx="8630202" cy="5023373"/>
              </a:xfrm>
              <a:prstGeom prst="rect">
                <a:avLst/>
              </a:prstGeom>
              <a:blipFill>
                <a:blip r:embed="rId2"/>
                <a:stretch>
                  <a:fillRect l="-1837" t="-15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7A376D-B0BB-36A7-1032-299275EE34AC}"/>
              </a:ext>
            </a:extLst>
          </p:cNvPr>
          <p:cNvSpPr txBox="1"/>
          <p:nvPr/>
        </p:nvSpPr>
        <p:spPr>
          <a:xfrm>
            <a:off x="457200" y="6096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0506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1545" y="1151572"/>
            <a:ext cx="7189470" cy="18065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70840" indent="-346075">
              <a:lnSpc>
                <a:spcPct val="100000"/>
              </a:lnSpc>
              <a:spcBef>
                <a:spcPts val="745"/>
              </a:spcBef>
              <a:buChar char="•"/>
              <a:tabLst>
                <a:tab pos="370840" algn="l"/>
                <a:tab pos="37147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Training</a:t>
            </a:r>
            <a:r>
              <a:rPr sz="2400" u="heavy" spc="-9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data</a:t>
            </a:r>
            <a:r>
              <a:rPr sz="2400" spc="-20" dirty="0">
                <a:latin typeface="Arial MT"/>
                <a:cs typeface="Arial MT"/>
              </a:rPr>
              <a:t>:</a:t>
            </a:r>
            <a:r>
              <a:rPr sz="2400" spc="10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examples</a:t>
            </a:r>
            <a:r>
              <a:rPr sz="2400" spc="210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of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form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(d,h(d))</a:t>
            </a:r>
            <a:endParaRPr sz="2400">
              <a:latin typeface="Arial MT"/>
              <a:cs typeface="Arial MT"/>
            </a:endParaRPr>
          </a:p>
          <a:p>
            <a:pPr marL="767715" lvl="1" indent="-285115">
              <a:lnSpc>
                <a:spcPct val="100000"/>
              </a:lnSpc>
              <a:spcBef>
                <a:spcPts val="645"/>
              </a:spcBef>
              <a:buChar char="–"/>
              <a:tabLst>
                <a:tab pos="767715" algn="l"/>
              </a:tabLst>
            </a:pPr>
            <a:r>
              <a:rPr sz="2400" spc="-20" dirty="0">
                <a:latin typeface="Arial MT"/>
                <a:cs typeface="Arial MT"/>
              </a:rPr>
              <a:t>where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are</a:t>
            </a:r>
            <a:r>
              <a:rPr sz="2400" spc="7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spc="-20" dirty="0">
                <a:latin typeface="Arial MT"/>
                <a:cs typeface="Arial MT"/>
              </a:rPr>
              <a:t>data</a:t>
            </a:r>
            <a:r>
              <a:rPr sz="2400" spc="7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objects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to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classify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(inputs)</a:t>
            </a:r>
            <a:endParaRPr sz="2400">
              <a:latin typeface="Arial MT"/>
              <a:cs typeface="Arial MT"/>
            </a:endParaRPr>
          </a:p>
          <a:p>
            <a:pPr marL="767715" lvl="1" indent="-285115">
              <a:lnSpc>
                <a:spcPct val="100000"/>
              </a:lnSpc>
              <a:spcBef>
                <a:spcPts val="565"/>
              </a:spcBef>
              <a:buChar char="–"/>
              <a:tabLst>
                <a:tab pos="767715" algn="l"/>
              </a:tabLst>
            </a:pPr>
            <a:r>
              <a:rPr sz="2400" spc="-15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10" dirty="0">
                <a:latin typeface="Arial MT"/>
                <a:cs typeface="Arial MT"/>
              </a:rPr>
              <a:t>h(d)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gives</a:t>
            </a:r>
            <a:r>
              <a:rPr sz="2400" spc="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class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info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30" dirty="0">
                <a:latin typeface="Arial MT"/>
                <a:cs typeface="Arial MT"/>
              </a:rPr>
              <a:t>for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10" dirty="0">
                <a:latin typeface="Arial MT"/>
                <a:cs typeface="Arial MT"/>
              </a:rPr>
              <a:t>d,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h(d)</a:t>
            </a:r>
            <a:r>
              <a:rPr sz="2400" dirty="0">
                <a:latin typeface="Symbol"/>
                <a:cs typeface="Symbol"/>
              </a:rPr>
              <a:t></a:t>
            </a:r>
            <a:r>
              <a:rPr sz="2400" dirty="0">
                <a:latin typeface="Arial MT"/>
                <a:cs typeface="Arial MT"/>
              </a:rPr>
              <a:t>{1,…K}</a:t>
            </a:r>
            <a:endParaRPr sz="2400">
              <a:latin typeface="Arial MT"/>
              <a:cs typeface="Arial MT"/>
            </a:endParaRPr>
          </a:p>
          <a:p>
            <a:pPr marL="370840" indent="-346075">
              <a:lnSpc>
                <a:spcPct val="100000"/>
              </a:lnSpc>
              <a:spcBef>
                <a:spcPts val="645"/>
              </a:spcBef>
              <a:buChar char="•"/>
              <a:tabLst>
                <a:tab pos="370840" algn="l"/>
                <a:tab pos="371475" algn="l"/>
              </a:tabLst>
            </a:pP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Goal</a:t>
            </a:r>
            <a:r>
              <a:rPr sz="2400" spc="-25" dirty="0">
                <a:latin typeface="Arial MT"/>
                <a:cs typeface="Arial MT"/>
              </a:rPr>
              <a:t>: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d</a:t>
            </a:r>
            <a:r>
              <a:rPr sz="2400" spc="-37" baseline="-19097" dirty="0">
                <a:latin typeface="Arial MT"/>
                <a:cs typeface="Arial MT"/>
              </a:rPr>
              <a:t>new</a:t>
            </a:r>
            <a:r>
              <a:rPr sz="2400" spc="-25" dirty="0">
                <a:latin typeface="Arial MT"/>
                <a:cs typeface="Arial MT"/>
              </a:rPr>
              <a:t>,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</a:t>
            </a:r>
            <a:r>
              <a:rPr sz="2400" spc="-5" dirty="0">
                <a:latin typeface="Arial MT"/>
                <a:cs typeface="Arial MT"/>
              </a:rPr>
              <a:t> h(d</a:t>
            </a:r>
            <a:r>
              <a:rPr sz="2400" spc="-7" baseline="-19097" dirty="0">
                <a:latin typeface="Arial MT"/>
                <a:cs typeface="Arial MT"/>
              </a:rPr>
              <a:t>new</a:t>
            </a:r>
            <a:r>
              <a:rPr sz="2400" spc="-5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410" y="3332644"/>
            <a:ext cx="3892014" cy="25722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90875" y="426085"/>
            <a:ext cx="5490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Arial MT"/>
                <a:cs typeface="Arial MT"/>
              </a:rPr>
              <a:t>Classification</a:t>
            </a:r>
            <a:r>
              <a:rPr sz="4400" b="0" spc="7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Arial MT"/>
                <a:cs typeface="Arial MT"/>
              </a:rPr>
              <a:t>problem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2209800"/>
            <a:ext cx="8425339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Bayesian Classifier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0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204" y="1127760"/>
            <a:ext cx="8425339" cy="46024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 statistical classifier </a:t>
            </a:r>
          </a:p>
          <a:p>
            <a:pPr lvl="8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Foundation</a:t>
            </a:r>
          </a:p>
          <a:p>
            <a:pPr lvl="6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Based on Bayes’ Theorem. </a:t>
            </a:r>
          </a:p>
          <a:p>
            <a:pPr>
              <a:lnSpc>
                <a:spcPct val="90000"/>
              </a:lnSpc>
            </a:pPr>
            <a:endParaRPr lang="en-US" altLang="zh-TW" sz="28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</a:t>
            </a:r>
            <a:r>
              <a:rPr lang="en-US" sz="2600" dirty="0">
                <a:solidFill>
                  <a:srgbClr val="0B5ED7"/>
                </a:solidFill>
              </a:rPr>
              <a:t>mutually exclusive and exhaustive</a:t>
            </a:r>
            <a:r>
              <a:rPr lang="en-US" sz="2600" dirty="0"/>
              <a:t>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</a:t>
            </a:r>
            <a:r>
              <a:rPr lang="en-US" sz="2600" dirty="0">
                <a:solidFill>
                  <a:srgbClr val="0B5ED7"/>
                </a:solidFill>
              </a:rPr>
              <a:t>independent</a:t>
            </a:r>
            <a:r>
              <a:rPr lang="en-US" sz="2600" dirty="0"/>
              <a:t> given the class.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/>
          </a:p>
          <a:p>
            <a:pPr>
              <a:spcBef>
                <a:spcPct val="50000"/>
              </a:spcBef>
            </a:pPr>
            <a:r>
              <a:rPr lang="en-US" sz="2800" dirty="0"/>
              <a:t>Called “Naïve” classifier because of these assumptions</a:t>
            </a:r>
          </a:p>
          <a:p>
            <a:pPr lvl="1">
              <a:spcBef>
                <a:spcPct val="50000"/>
              </a:spcBef>
            </a:pPr>
            <a:endParaRPr lang="en-US" sz="2700" dirty="0"/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</a:pPr>
            <a:r>
              <a:rPr lang="en-US" sz="2700" dirty="0"/>
              <a:t>         Fast and easy to implement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13290" y="6356362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9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2506</Words>
  <Application>Microsoft Office PowerPoint</Application>
  <PresentationFormat>Widescreen</PresentationFormat>
  <Paragraphs>721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Arial MT</vt:lpstr>
      <vt:lpstr>Calibri</vt:lpstr>
      <vt:lpstr>Calibri Light</vt:lpstr>
      <vt:lpstr>Cambria Math</vt:lpstr>
      <vt:lpstr>Lato</vt:lpstr>
      <vt:lpstr>sohne</vt:lpstr>
      <vt:lpstr>source-serif-pro</vt:lpstr>
      <vt:lpstr>Symbol</vt:lpstr>
      <vt:lpstr>Times New Roman</vt:lpstr>
      <vt:lpstr>Office Theme</vt:lpstr>
      <vt:lpstr>Bayesian Classifier</vt:lpstr>
      <vt:lpstr>PowerPoint Presentation</vt:lpstr>
      <vt:lpstr>Examples of Classification</vt:lpstr>
      <vt:lpstr>Classification : Definition</vt:lpstr>
      <vt:lpstr>Classification Techniques</vt:lpstr>
      <vt:lpstr>PowerPoint Presentation</vt:lpstr>
      <vt:lpstr>Classification problem</vt:lpstr>
      <vt:lpstr>PowerPoint Presentation</vt:lpstr>
      <vt:lpstr>Bayesian Classifier</vt:lpstr>
      <vt:lpstr>Example: Bayesian Classification</vt:lpstr>
      <vt:lpstr>Air-Traffic Data</vt:lpstr>
      <vt:lpstr>Air-Traffic Data…</vt:lpstr>
      <vt:lpstr>Air-Traffic Data</vt:lpstr>
      <vt:lpstr>Bayesian Classifier</vt:lpstr>
      <vt:lpstr>PowerPoint Presentation</vt:lpstr>
      <vt:lpstr>PowerPoint Presentation</vt:lpstr>
      <vt:lpstr>PowerPoint Presentation</vt:lpstr>
      <vt:lpstr>Example : Naïve Bayes</vt:lpstr>
      <vt:lpstr>PowerPoint Presentation</vt:lpstr>
      <vt:lpstr>Play-tennis example: estimating P(xi|y)</vt:lpstr>
      <vt:lpstr>P(Yes| outlook=sunny,  temp= cool, humidity=high wind=true) by using the  given training data:</vt:lpstr>
      <vt:lpstr>PowerPoint Presentation</vt:lpstr>
      <vt:lpstr>PowerPoint Presentation</vt:lpstr>
      <vt:lpstr>Example -2 Air-Traffic Data</vt:lpstr>
      <vt:lpstr>Air-Traffic Data…</vt:lpstr>
      <vt:lpstr>Naïve Bayesian Classifier</vt:lpstr>
      <vt:lpstr>Naïve Bayesian Classifier</vt:lpstr>
      <vt:lpstr>Naïve Bayesian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Classifier</dc:title>
  <dc:creator>Gourav jain</dc:creator>
  <cp:lastModifiedBy>GOURAV JAIN</cp:lastModifiedBy>
  <cp:revision>118</cp:revision>
  <dcterms:created xsi:type="dcterms:W3CDTF">2023-03-23T01:07:05Z</dcterms:created>
  <dcterms:modified xsi:type="dcterms:W3CDTF">2023-03-30T01:05:04Z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2023-03-23T00:00:00Z</vt:filetime>
  </property>
  <property fmtid="{D5CDD505-2E9C-101B-9397-08002B2CF9AE}" pid="3" name="LastSaved">
    <vt:filetime>2023-03-23T00:00:00Z</vt:filetime>
  </property>
</Properties>
</file>